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2"/>
  </p:notesMasterIdLst>
  <p:sldIdLst>
    <p:sldId id="294" r:id="rId2"/>
    <p:sldId id="258" r:id="rId3"/>
    <p:sldId id="306" r:id="rId4"/>
    <p:sldId id="307" r:id="rId5"/>
    <p:sldId id="308" r:id="rId6"/>
    <p:sldId id="309" r:id="rId7"/>
    <p:sldId id="310" r:id="rId8"/>
    <p:sldId id="312" r:id="rId9"/>
    <p:sldId id="313" r:id="rId10"/>
    <p:sldId id="314" r:id="rId11"/>
    <p:sldId id="295" r:id="rId12"/>
    <p:sldId id="297" r:id="rId13"/>
    <p:sldId id="299" r:id="rId14"/>
    <p:sldId id="300" r:id="rId15"/>
    <p:sldId id="301" r:id="rId16"/>
    <p:sldId id="302" r:id="rId17"/>
    <p:sldId id="303" r:id="rId18"/>
    <p:sldId id="304" r:id="rId19"/>
    <p:sldId id="305" r:id="rId20"/>
    <p:sldId id="315" r:id="rId21"/>
  </p:sldIdLst>
  <p:sldSz cx="12192000" cy="6858000"/>
  <p:notesSz cx="6858000" cy="9144000"/>
  <p:embeddedFontLst>
    <p:embeddedFont>
      <p:font typeface="字魂105号-简雅黑" panose="02010600030101010101" charset="-122"/>
      <p:regular r:id="rId23"/>
    </p:embeddedFont>
    <p:embeddedFont>
      <p:font typeface="等线" panose="02010600030101010101" pitchFamily="2" charset="-122"/>
      <p:regular r:id="rId24"/>
      <p:bold r:id="rId25"/>
    </p:embeddedFont>
  </p:embeddedFontLst>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518A"/>
    <a:srgbClr val="3C4D63"/>
    <a:srgbClr val="2D3A4A"/>
    <a:srgbClr val="0000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8" d="100"/>
          <a:sy n="88" d="100"/>
        </p:scale>
        <p:origin x="880" y="8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列1</c:v>
                </c:pt>
              </c:strCache>
            </c:strRef>
          </c:tx>
          <c:dPt>
            <c:idx val="0"/>
            <c:bubble3D val="0"/>
            <c:spPr>
              <a:solidFill>
                <a:schemeClr val="bg2">
                  <a:lumMod val="25000"/>
                </a:schemeClr>
              </a:solidFill>
              <a:ln w="19050">
                <a:solidFill>
                  <a:schemeClr val="lt1"/>
                </a:solidFill>
              </a:ln>
              <a:effectLst/>
            </c:spPr>
            <c:extLst>
              <c:ext xmlns:c16="http://schemas.microsoft.com/office/drawing/2014/chart" uri="{C3380CC4-5D6E-409C-BE32-E72D297353CC}">
                <c16:uniqueId val="{00000005-0ECA-462D-9D3E-E3C49ED1E09A}"/>
              </c:ext>
            </c:extLst>
          </c:dPt>
          <c:dPt>
            <c:idx val="1"/>
            <c:bubble3D val="0"/>
            <c:spPr>
              <a:solidFill>
                <a:srgbClr val="2D3A4A"/>
              </a:solidFill>
              <a:ln w="19050">
                <a:solidFill>
                  <a:schemeClr val="lt1"/>
                </a:solidFill>
              </a:ln>
              <a:effectLst/>
            </c:spPr>
            <c:extLst>
              <c:ext xmlns:c16="http://schemas.microsoft.com/office/drawing/2014/chart" uri="{C3380CC4-5D6E-409C-BE32-E72D297353CC}">
                <c16:uniqueId val="{00000004-0ECA-462D-9D3E-E3C49ED1E09A}"/>
              </c:ext>
            </c:extLst>
          </c:dPt>
          <c:dPt>
            <c:idx val="2"/>
            <c:bubble3D val="0"/>
            <c:spPr>
              <a:solidFill>
                <a:srgbClr val="06518A"/>
              </a:solidFill>
              <a:ln w="19050">
                <a:solidFill>
                  <a:schemeClr val="lt1"/>
                </a:solidFill>
              </a:ln>
              <a:effectLst/>
            </c:spPr>
            <c:extLst>
              <c:ext xmlns:c16="http://schemas.microsoft.com/office/drawing/2014/chart" uri="{C3380CC4-5D6E-409C-BE32-E72D297353CC}">
                <c16:uniqueId val="{00000003-0ECA-462D-9D3E-E3C49ED1E09A}"/>
              </c:ext>
            </c:extLst>
          </c:dPt>
          <c:dPt>
            <c:idx val="3"/>
            <c:bubble3D val="0"/>
            <c:spPr>
              <a:solidFill>
                <a:schemeClr val="bg2">
                  <a:lumMod val="25000"/>
                </a:schemeClr>
              </a:solidFill>
              <a:ln w="19050">
                <a:solidFill>
                  <a:schemeClr val="lt1"/>
                </a:solidFill>
              </a:ln>
              <a:effectLst/>
            </c:spPr>
            <c:extLst>
              <c:ext xmlns:c16="http://schemas.microsoft.com/office/drawing/2014/chart" uri="{C3380CC4-5D6E-409C-BE32-E72D297353CC}">
                <c16:uniqueId val="{00000006-0ECA-462D-9D3E-E3C49ED1E09A}"/>
              </c:ext>
            </c:extLst>
          </c:dPt>
          <c:dPt>
            <c:idx val="4"/>
            <c:bubble3D val="0"/>
            <c:spPr>
              <a:solidFill>
                <a:srgbClr val="2D3A4A"/>
              </a:solidFill>
              <a:ln w="19050">
                <a:solidFill>
                  <a:schemeClr val="lt1"/>
                </a:solidFill>
              </a:ln>
              <a:effectLst/>
            </c:spPr>
            <c:extLst>
              <c:ext xmlns:c16="http://schemas.microsoft.com/office/drawing/2014/chart" uri="{C3380CC4-5D6E-409C-BE32-E72D297353CC}">
                <c16:uniqueId val="{00000001-0ECA-462D-9D3E-E3C49ED1E09A}"/>
              </c:ext>
            </c:extLst>
          </c:dPt>
          <c:dPt>
            <c:idx val="5"/>
            <c:bubble3D val="0"/>
            <c:spPr>
              <a:solidFill>
                <a:srgbClr val="06518A"/>
              </a:solidFill>
              <a:ln w="19050">
                <a:solidFill>
                  <a:schemeClr val="lt1"/>
                </a:solidFill>
              </a:ln>
              <a:effectLst/>
            </c:spPr>
            <c:extLst>
              <c:ext xmlns:c16="http://schemas.microsoft.com/office/drawing/2014/chart" uri="{C3380CC4-5D6E-409C-BE32-E72D297353CC}">
                <c16:uniqueId val="{00000002-0ECA-462D-9D3E-E3C49ED1E09A}"/>
              </c:ext>
            </c:extLst>
          </c:dPt>
          <c:cat>
            <c:numRef>
              <c:f>Sheet1!$A$2:$A$7</c:f>
              <c:numCache>
                <c:formatCode>General</c:formatCode>
                <c:ptCount val="6"/>
              </c:numCache>
            </c:numRef>
          </c:cat>
          <c:val>
            <c:numRef>
              <c:f>Sheet1!$B$2:$B$7</c:f>
              <c:numCache>
                <c:formatCode>0.00%</c:formatCode>
                <c:ptCount val="6"/>
                <c:pt idx="0">
                  <c:v>0.16666666699999999</c:v>
                </c:pt>
                <c:pt idx="1">
                  <c:v>0.16666666699999999</c:v>
                </c:pt>
                <c:pt idx="2">
                  <c:v>0.16666666699999999</c:v>
                </c:pt>
                <c:pt idx="3">
                  <c:v>0.16666666699999999</c:v>
                </c:pt>
                <c:pt idx="4">
                  <c:v>0.16666666699999999</c:v>
                </c:pt>
                <c:pt idx="5">
                  <c:v>0.16666666699999999</c:v>
                </c:pt>
              </c:numCache>
            </c:numRef>
          </c:val>
          <c:extLst>
            <c:ext xmlns:c16="http://schemas.microsoft.com/office/drawing/2014/chart" uri="{C3380CC4-5D6E-409C-BE32-E72D297353CC}">
              <c16:uniqueId val="{00000000-0ECA-462D-9D3E-E3C49ED1E09A}"/>
            </c:ext>
          </c:extLst>
        </c:ser>
        <c:dLbls>
          <c:showLegendKey val="0"/>
          <c:showVal val="0"/>
          <c:showCatName val="0"/>
          <c:showSerName val="0"/>
          <c:showPercent val="0"/>
          <c:showBubbleSize val="0"/>
          <c:showLeaderLines val="1"/>
        </c:dLbls>
        <c:firstSliceAng val="0"/>
        <c:holeSize val="46"/>
      </c:doughnut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59683C-6CDA-4D0A-B134-D0CF4EC3926D}" type="datetimeFigureOut">
              <a:rPr lang="zh-CN" altLang="en-US" smtClean="0"/>
              <a:t>2023/12/11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E90F21-4EA9-4749-B3FF-E64F7896F833}" type="slidenum">
              <a:rPr lang="zh-CN" altLang="en-US" smtClean="0"/>
              <a:t>‹#›</a:t>
            </a:fld>
            <a:endParaRPr lang="zh-CN" altLang="en-US"/>
          </a:p>
        </p:txBody>
      </p:sp>
    </p:spTree>
    <p:extLst>
      <p:ext uri="{BB962C8B-B14F-4D97-AF65-F5344CB8AC3E}">
        <p14:creationId xmlns:p14="http://schemas.microsoft.com/office/powerpoint/2010/main" val="323771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a:t>
            </a:fld>
            <a:endParaRPr lang="zh-CN" altLang="en-US"/>
          </a:p>
        </p:txBody>
      </p:sp>
    </p:spTree>
    <p:extLst>
      <p:ext uri="{BB962C8B-B14F-4D97-AF65-F5344CB8AC3E}">
        <p14:creationId xmlns:p14="http://schemas.microsoft.com/office/powerpoint/2010/main" val="6649028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10</a:t>
            </a:fld>
            <a:endParaRPr lang="zh-CN" altLang="en-US"/>
          </a:p>
        </p:txBody>
      </p:sp>
    </p:spTree>
    <p:extLst>
      <p:ext uri="{BB962C8B-B14F-4D97-AF65-F5344CB8AC3E}">
        <p14:creationId xmlns:p14="http://schemas.microsoft.com/office/powerpoint/2010/main" val="636652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11</a:t>
            </a:fld>
            <a:endParaRPr lang="zh-CN" altLang="en-US"/>
          </a:p>
        </p:txBody>
      </p:sp>
    </p:spTree>
    <p:extLst>
      <p:ext uri="{BB962C8B-B14F-4D97-AF65-F5344CB8AC3E}">
        <p14:creationId xmlns:p14="http://schemas.microsoft.com/office/powerpoint/2010/main" val="632845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12</a:t>
            </a:fld>
            <a:endParaRPr lang="zh-CN" altLang="en-US"/>
          </a:p>
        </p:txBody>
      </p:sp>
    </p:spTree>
    <p:extLst>
      <p:ext uri="{BB962C8B-B14F-4D97-AF65-F5344CB8AC3E}">
        <p14:creationId xmlns:p14="http://schemas.microsoft.com/office/powerpoint/2010/main" val="2992255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13</a:t>
            </a:fld>
            <a:endParaRPr lang="zh-CN" altLang="en-US"/>
          </a:p>
        </p:txBody>
      </p:sp>
    </p:spTree>
    <p:extLst>
      <p:ext uri="{BB962C8B-B14F-4D97-AF65-F5344CB8AC3E}">
        <p14:creationId xmlns:p14="http://schemas.microsoft.com/office/powerpoint/2010/main" val="24100533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14</a:t>
            </a:fld>
            <a:endParaRPr lang="zh-CN" altLang="en-US"/>
          </a:p>
        </p:txBody>
      </p:sp>
    </p:spTree>
    <p:extLst>
      <p:ext uri="{BB962C8B-B14F-4D97-AF65-F5344CB8AC3E}">
        <p14:creationId xmlns:p14="http://schemas.microsoft.com/office/powerpoint/2010/main" val="37884032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15</a:t>
            </a:fld>
            <a:endParaRPr lang="zh-CN" altLang="en-US"/>
          </a:p>
        </p:txBody>
      </p:sp>
    </p:spTree>
    <p:extLst>
      <p:ext uri="{BB962C8B-B14F-4D97-AF65-F5344CB8AC3E}">
        <p14:creationId xmlns:p14="http://schemas.microsoft.com/office/powerpoint/2010/main" val="34814725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16</a:t>
            </a:fld>
            <a:endParaRPr lang="zh-CN" altLang="en-US"/>
          </a:p>
        </p:txBody>
      </p:sp>
    </p:spTree>
    <p:extLst>
      <p:ext uri="{BB962C8B-B14F-4D97-AF65-F5344CB8AC3E}">
        <p14:creationId xmlns:p14="http://schemas.microsoft.com/office/powerpoint/2010/main" val="38379777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17</a:t>
            </a:fld>
            <a:endParaRPr lang="zh-CN" altLang="en-US"/>
          </a:p>
        </p:txBody>
      </p:sp>
    </p:spTree>
    <p:extLst>
      <p:ext uri="{BB962C8B-B14F-4D97-AF65-F5344CB8AC3E}">
        <p14:creationId xmlns:p14="http://schemas.microsoft.com/office/powerpoint/2010/main" val="32153201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18</a:t>
            </a:fld>
            <a:endParaRPr lang="zh-CN" altLang="en-US"/>
          </a:p>
        </p:txBody>
      </p:sp>
    </p:spTree>
    <p:extLst>
      <p:ext uri="{BB962C8B-B14F-4D97-AF65-F5344CB8AC3E}">
        <p14:creationId xmlns:p14="http://schemas.microsoft.com/office/powerpoint/2010/main" val="23853953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19</a:t>
            </a:fld>
            <a:endParaRPr lang="zh-CN" altLang="en-US"/>
          </a:p>
        </p:txBody>
      </p:sp>
    </p:spTree>
    <p:extLst>
      <p:ext uri="{BB962C8B-B14F-4D97-AF65-F5344CB8AC3E}">
        <p14:creationId xmlns:p14="http://schemas.microsoft.com/office/powerpoint/2010/main" val="3635137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2</a:t>
            </a:fld>
            <a:endParaRPr lang="zh-CN" altLang="en-US"/>
          </a:p>
        </p:txBody>
      </p:sp>
    </p:spTree>
    <p:extLst>
      <p:ext uri="{BB962C8B-B14F-4D97-AF65-F5344CB8AC3E}">
        <p14:creationId xmlns:p14="http://schemas.microsoft.com/office/powerpoint/2010/main" val="14753058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20</a:t>
            </a:fld>
            <a:endParaRPr lang="zh-CN" altLang="en-US"/>
          </a:p>
        </p:txBody>
      </p:sp>
    </p:spTree>
    <p:extLst>
      <p:ext uri="{BB962C8B-B14F-4D97-AF65-F5344CB8AC3E}">
        <p14:creationId xmlns:p14="http://schemas.microsoft.com/office/powerpoint/2010/main" val="2995753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3</a:t>
            </a:fld>
            <a:endParaRPr lang="zh-CN" altLang="en-US"/>
          </a:p>
        </p:txBody>
      </p:sp>
    </p:spTree>
    <p:extLst>
      <p:ext uri="{BB962C8B-B14F-4D97-AF65-F5344CB8AC3E}">
        <p14:creationId xmlns:p14="http://schemas.microsoft.com/office/powerpoint/2010/main" val="10593079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4</a:t>
            </a:fld>
            <a:endParaRPr lang="zh-CN" altLang="en-US"/>
          </a:p>
        </p:txBody>
      </p:sp>
    </p:spTree>
    <p:extLst>
      <p:ext uri="{BB962C8B-B14F-4D97-AF65-F5344CB8AC3E}">
        <p14:creationId xmlns:p14="http://schemas.microsoft.com/office/powerpoint/2010/main" val="23173150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5</a:t>
            </a:fld>
            <a:endParaRPr lang="zh-CN" altLang="en-US"/>
          </a:p>
        </p:txBody>
      </p:sp>
    </p:spTree>
    <p:extLst>
      <p:ext uri="{BB962C8B-B14F-4D97-AF65-F5344CB8AC3E}">
        <p14:creationId xmlns:p14="http://schemas.microsoft.com/office/powerpoint/2010/main" val="1805626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6</a:t>
            </a:fld>
            <a:endParaRPr lang="zh-CN" altLang="en-US"/>
          </a:p>
        </p:txBody>
      </p:sp>
    </p:spTree>
    <p:extLst>
      <p:ext uri="{BB962C8B-B14F-4D97-AF65-F5344CB8AC3E}">
        <p14:creationId xmlns:p14="http://schemas.microsoft.com/office/powerpoint/2010/main" val="1945688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7</a:t>
            </a:fld>
            <a:endParaRPr lang="zh-CN" altLang="en-US"/>
          </a:p>
        </p:txBody>
      </p:sp>
    </p:spTree>
    <p:extLst>
      <p:ext uri="{BB962C8B-B14F-4D97-AF65-F5344CB8AC3E}">
        <p14:creationId xmlns:p14="http://schemas.microsoft.com/office/powerpoint/2010/main" val="2652674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8</a:t>
            </a:fld>
            <a:endParaRPr lang="zh-CN" altLang="en-US"/>
          </a:p>
        </p:txBody>
      </p:sp>
    </p:spTree>
    <p:extLst>
      <p:ext uri="{BB962C8B-B14F-4D97-AF65-F5344CB8AC3E}">
        <p14:creationId xmlns:p14="http://schemas.microsoft.com/office/powerpoint/2010/main" val="33916100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t>9</a:t>
            </a:fld>
            <a:endParaRPr lang="zh-CN" altLang="en-US"/>
          </a:p>
        </p:txBody>
      </p:sp>
    </p:spTree>
    <p:extLst>
      <p:ext uri="{BB962C8B-B14F-4D97-AF65-F5344CB8AC3E}">
        <p14:creationId xmlns:p14="http://schemas.microsoft.com/office/powerpoint/2010/main" val="3109580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3313583684"/>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2191513836"/>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3908589126"/>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1438826"/>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818667203"/>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2068353201"/>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2809270801"/>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2686638205"/>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3719510746"/>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1419329041"/>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3068877309"/>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F5732BB-E087-4A17-AFDE-850282AD8D7F}" type="datetimeFigureOut">
              <a:rPr lang="zh-CN" altLang="en-US" smtClean="0"/>
              <a:t>2023/12/11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5718658"/>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5732BB-E087-4A17-AFDE-850282AD8D7F}" type="datetimeFigureOut">
              <a:rPr lang="zh-CN" altLang="en-US" smtClean="0"/>
              <a:t>2023/12/11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3C7F85-2830-4F23-82D0-952F31529EAD}" type="slidenum">
              <a:rPr lang="zh-CN" altLang="en-US" smtClean="0"/>
              <a:t>‹#›</a:t>
            </a:fld>
            <a:endParaRPr lang="zh-CN" altLang="en-US"/>
          </a:p>
        </p:txBody>
      </p:sp>
    </p:spTree>
    <p:extLst>
      <p:ext uri="{BB962C8B-B14F-4D97-AF65-F5344CB8AC3E}">
        <p14:creationId xmlns:p14="http://schemas.microsoft.com/office/powerpoint/2010/main" val="25947731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t="27003" b="33729"/>
          <a:stretch/>
        </p:blipFill>
        <p:spPr>
          <a:xfrm>
            <a:off x="-2" y="-100424"/>
            <a:ext cx="12192002" cy="2737914"/>
          </a:xfrm>
          <a:prstGeom prst="rect">
            <a:avLst/>
          </a:prstGeom>
        </p:spPr>
      </p:pic>
      <p:sp>
        <p:nvSpPr>
          <p:cNvPr id="12" name="矩形 11"/>
          <p:cNvSpPr/>
          <p:nvPr/>
        </p:nvSpPr>
        <p:spPr>
          <a:xfrm>
            <a:off x="-2" y="2540000"/>
            <a:ext cx="12192002" cy="4317999"/>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6" name="等腰三角形 15"/>
          <p:cNvSpPr/>
          <p:nvPr/>
        </p:nvSpPr>
        <p:spPr>
          <a:xfrm rot="10800000">
            <a:off x="5698236" y="2533516"/>
            <a:ext cx="795528" cy="342900"/>
          </a:xfrm>
          <a:prstGeom prst="triangle">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1" name="文本框 10"/>
          <p:cNvSpPr txBox="1"/>
          <p:nvPr/>
        </p:nvSpPr>
        <p:spPr>
          <a:xfrm>
            <a:off x="-2" y="3031164"/>
            <a:ext cx="12192002" cy="1815882"/>
          </a:xfrm>
          <a:prstGeom prst="rect">
            <a:avLst/>
          </a:prstGeom>
          <a:noFill/>
        </p:spPr>
        <p:txBody>
          <a:bodyPr wrap="square" rtlCol="0">
            <a:spAutoFit/>
          </a:bodyPr>
          <a:lstStyle/>
          <a:p>
            <a:pPr algn="ctr"/>
            <a:r>
              <a:rPr lang="zh-CN" altLang="en-US" sz="7200" b="1" dirty="0">
                <a:solidFill>
                  <a:schemeClr val="bg1"/>
                </a:solidFill>
                <a:cs typeface="+mn-ea"/>
                <a:sym typeface="+mn-lt"/>
              </a:rPr>
              <a:t>视觉计算时代</a:t>
            </a:r>
            <a:endParaRPr lang="en-US" altLang="zh-CN" sz="7200" b="1" dirty="0">
              <a:solidFill>
                <a:schemeClr val="bg1"/>
              </a:solidFill>
              <a:cs typeface="+mn-ea"/>
              <a:sym typeface="+mn-lt"/>
            </a:endParaRPr>
          </a:p>
          <a:p>
            <a:pPr algn="r"/>
            <a:r>
              <a:rPr lang="en-US" altLang="zh-CN" sz="4000" b="1" dirty="0">
                <a:solidFill>
                  <a:schemeClr val="bg1"/>
                </a:solidFill>
                <a:cs typeface="+mn-ea"/>
                <a:sym typeface="+mn-lt"/>
              </a:rPr>
              <a:t>——</a:t>
            </a:r>
            <a:r>
              <a:rPr lang="zh-CN" altLang="en-US" sz="4000" b="1" dirty="0">
                <a:solidFill>
                  <a:schemeClr val="bg1"/>
                </a:solidFill>
                <a:cs typeface="+mn-ea"/>
                <a:sym typeface="+mn-lt"/>
              </a:rPr>
              <a:t>探索计算机视觉的发展和未来</a:t>
            </a:r>
          </a:p>
        </p:txBody>
      </p:sp>
      <p:sp>
        <p:nvSpPr>
          <p:cNvPr id="13" name="文本框 12"/>
          <p:cNvSpPr txBox="1"/>
          <p:nvPr/>
        </p:nvSpPr>
        <p:spPr>
          <a:xfrm>
            <a:off x="4315039" y="5001794"/>
            <a:ext cx="3561920" cy="1323439"/>
          </a:xfrm>
          <a:prstGeom prst="rect">
            <a:avLst/>
          </a:prstGeom>
          <a:noFill/>
        </p:spPr>
        <p:txBody>
          <a:bodyPr wrap="square" rtlCol="0">
            <a:spAutoFit/>
          </a:bodyPr>
          <a:lstStyle/>
          <a:p>
            <a:pPr algn="ctr"/>
            <a:r>
              <a:rPr lang="zh-CN" altLang="en-US" sz="2000" dirty="0">
                <a:solidFill>
                  <a:schemeClr val="bg1"/>
                </a:solidFill>
                <a:cs typeface="+mn-ea"/>
                <a:sym typeface="+mn-lt"/>
              </a:rPr>
              <a:t>汇报人：</a:t>
            </a:r>
            <a:r>
              <a:rPr lang="en-US" altLang="zh-CN" sz="2000" dirty="0">
                <a:solidFill>
                  <a:schemeClr val="bg1"/>
                </a:solidFill>
                <a:cs typeface="+mn-ea"/>
                <a:sym typeface="+mn-lt"/>
              </a:rPr>
              <a:t>2250270 </a:t>
            </a:r>
            <a:r>
              <a:rPr lang="zh-CN" altLang="en-US" sz="2000" dirty="0">
                <a:solidFill>
                  <a:schemeClr val="bg1"/>
                </a:solidFill>
                <a:cs typeface="+mn-ea"/>
                <a:sym typeface="+mn-lt"/>
              </a:rPr>
              <a:t>雍蔚霖</a:t>
            </a:r>
            <a:endParaRPr lang="en-US" altLang="zh-CN" sz="2000" dirty="0">
              <a:solidFill>
                <a:schemeClr val="bg1"/>
              </a:solidFill>
              <a:cs typeface="+mn-ea"/>
              <a:sym typeface="+mn-lt"/>
            </a:endParaRPr>
          </a:p>
          <a:p>
            <a:pPr algn="ctr"/>
            <a:r>
              <a:rPr lang="en-US" altLang="zh-CN" sz="2000" dirty="0">
                <a:solidFill>
                  <a:schemeClr val="bg1"/>
                </a:solidFill>
                <a:cs typeface="+mn-ea"/>
                <a:sym typeface="+mn-lt"/>
              </a:rPr>
              <a:t>         2251745 </a:t>
            </a:r>
            <a:r>
              <a:rPr lang="zh-CN" altLang="en-US" sz="2000" dirty="0">
                <a:solidFill>
                  <a:schemeClr val="bg1"/>
                </a:solidFill>
                <a:cs typeface="+mn-ea"/>
                <a:sym typeface="+mn-lt"/>
              </a:rPr>
              <a:t>张宇</a:t>
            </a:r>
            <a:endParaRPr lang="en-US" altLang="zh-CN" sz="2000" dirty="0">
              <a:solidFill>
                <a:schemeClr val="bg1"/>
              </a:solidFill>
              <a:cs typeface="+mn-ea"/>
              <a:sym typeface="+mn-lt"/>
            </a:endParaRPr>
          </a:p>
          <a:p>
            <a:pPr algn="ctr"/>
            <a:r>
              <a:rPr lang="en-US" altLang="zh-CN" sz="2000" dirty="0">
                <a:solidFill>
                  <a:schemeClr val="bg1"/>
                </a:solidFill>
                <a:cs typeface="+mn-ea"/>
                <a:sym typeface="+mn-lt"/>
              </a:rPr>
              <a:t>	 2254287 </a:t>
            </a:r>
            <a:r>
              <a:rPr lang="zh-CN" altLang="en-US" sz="2000" dirty="0">
                <a:solidFill>
                  <a:schemeClr val="bg1"/>
                </a:solidFill>
                <a:cs typeface="+mn-ea"/>
                <a:sym typeface="+mn-lt"/>
              </a:rPr>
              <a:t>侯俊皓</a:t>
            </a:r>
          </a:p>
          <a:p>
            <a:r>
              <a:rPr lang="zh-CN" altLang="en-US" sz="2000" dirty="0">
                <a:solidFill>
                  <a:schemeClr val="bg1"/>
                </a:solidFill>
                <a:cs typeface="+mn-ea"/>
                <a:sym typeface="+mn-lt"/>
              </a:rPr>
              <a:t>汇报时间：</a:t>
            </a:r>
            <a:r>
              <a:rPr lang="en-US" altLang="zh-CN" sz="2000" dirty="0">
                <a:solidFill>
                  <a:schemeClr val="bg1"/>
                </a:solidFill>
                <a:cs typeface="+mn-ea"/>
                <a:sym typeface="+mn-lt"/>
              </a:rPr>
              <a:t>2023</a:t>
            </a:r>
            <a:r>
              <a:rPr lang="zh-CN" altLang="en-US" sz="2000" dirty="0">
                <a:solidFill>
                  <a:schemeClr val="bg1"/>
                </a:solidFill>
                <a:cs typeface="+mn-ea"/>
                <a:sym typeface="+mn-lt"/>
              </a:rPr>
              <a:t>年</a:t>
            </a:r>
            <a:r>
              <a:rPr lang="en-US" altLang="zh-CN" sz="2000" dirty="0">
                <a:solidFill>
                  <a:schemeClr val="bg1"/>
                </a:solidFill>
                <a:cs typeface="+mn-ea"/>
                <a:sym typeface="+mn-lt"/>
              </a:rPr>
              <a:t>12</a:t>
            </a:r>
            <a:r>
              <a:rPr lang="zh-CN" altLang="en-US" sz="2000" dirty="0">
                <a:solidFill>
                  <a:schemeClr val="bg1"/>
                </a:solidFill>
                <a:cs typeface="+mn-ea"/>
                <a:sym typeface="+mn-lt"/>
              </a:rPr>
              <a:t>月</a:t>
            </a:r>
            <a:r>
              <a:rPr lang="en-US" altLang="zh-CN" sz="2000" dirty="0">
                <a:solidFill>
                  <a:schemeClr val="bg1"/>
                </a:solidFill>
                <a:cs typeface="+mn-ea"/>
                <a:sym typeface="+mn-lt"/>
              </a:rPr>
              <a:t>22</a:t>
            </a:r>
            <a:r>
              <a:rPr lang="zh-CN" altLang="en-US" sz="2000" dirty="0">
                <a:solidFill>
                  <a:schemeClr val="bg1"/>
                </a:solidFill>
                <a:cs typeface="+mn-ea"/>
                <a:sym typeface="+mn-lt"/>
              </a:rPr>
              <a:t>日</a:t>
            </a:r>
          </a:p>
        </p:txBody>
      </p:sp>
    </p:spTree>
    <p:extLst>
      <p:ext uri="{BB962C8B-B14F-4D97-AF65-F5344CB8AC3E}">
        <p14:creationId xmlns:p14="http://schemas.microsoft.com/office/powerpoint/2010/main" val="1454454473"/>
      </p:ext>
    </p:extLst>
  </p:cSld>
  <p:clrMapOvr>
    <a:masterClrMapping/>
  </p:clrMapOvr>
  <mc:AlternateContent xmlns:mc="http://schemas.openxmlformats.org/markup-compatibility/2006" xmlns:p14="http://schemas.microsoft.com/office/powerpoint/2010/main">
    <mc:Choice Requires="p14">
      <p:transition spd="slow" p14:dur="1600" advTm="9473">
        <p:blinds dir="vert"/>
      </p:transition>
    </mc:Choice>
    <mc:Fallback xmlns="">
      <p:transition spd="slow" advTm="9473">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 presetClass="entr" presetSubtype="1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checkerboard(across)">
                                      <p:cBhvr>
                                        <p:cTn id="12" dur="500"/>
                                        <p:tgtEl>
                                          <p:spTgt spid="2"/>
                                        </p:tgtEl>
                                      </p:cBhvr>
                                    </p:animEffect>
                                  </p:childTnLst>
                                </p:cTn>
                              </p:par>
                            </p:childTnLst>
                          </p:cTn>
                        </p:par>
                        <p:par>
                          <p:cTn id="13" fill="hold">
                            <p:stCondLst>
                              <p:cond delay="1000"/>
                            </p:stCondLst>
                            <p:childTnLst>
                              <p:par>
                                <p:cTn id="14" presetID="47" presetClass="entr" presetSubtype="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1000"/>
                                        <p:tgtEl>
                                          <p:spTgt spid="16"/>
                                        </p:tgtEl>
                                      </p:cBhvr>
                                    </p:animEffect>
                                    <p:anim calcmode="lin" valueType="num">
                                      <p:cBhvr>
                                        <p:cTn id="17" dur="1000" fill="hold"/>
                                        <p:tgtEl>
                                          <p:spTgt spid="16"/>
                                        </p:tgtEl>
                                        <p:attrNameLst>
                                          <p:attrName>ppt_x</p:attrName>
                                        </p:attrNameLst>
                                      </p:cBhvr>
                                      <p:tavLst>
                                        <p:tav tm="0">
                                          <p:val>
                                            <p:strVal val="#ppt_x"/>
                                          </p:val>
                                        </p:tav>
                                        <p:tav tm="100000">
                                          <p:val>
                                            <p:strVal val="#ppt_x"/>
                                          </p:val>
                                        </p:tav>
                                      </p:tavLst>
                                    </p:anim>
                                    <p:anim calcmode="lin" valueType="num">
                                      <p:cBhvr>
                                        <p:cTn id="18" dur="1000" fill="hold"/>
                                        <p:tgtEl>
                                          <p:spTgt spid="16"/>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11"/>
                                        </p:tgtEl>
                                        <p:attrNameLst>
                                          <p:attrName>ppt_y</p:attrName>
                                        </p:attrNameLst>
                                      </p:cBhvr>
                                      <p:tavLst>
                                        <p:tav tm="0">
                                          <p:val>
                                            <p:strVal val="#ppt_y"/>
                                          </p:val>
                                        </p:tav>
                                        <p:tav tm="100000">
                                          <p:val>
                                            <p:strVal val="#ppt_y"/>
                                          </p:val>
                                        </p:tav>
                                      </p:tavLst>
                                    </p:anim>
                                    <p:anim calcmode="lin" valueType="num">
                                      <p:cBhvr>
                                        <p:cTn id="24"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11"/>
                                        </p:tgtEl>
                                      </p:cBhvr>
                                    </p:animEffect>
                                  </p:childTnLst>
                                </p:cTn>
                              </p:par>
                            </p:childTnLst>
                          </p:cTn>
                        </p:par>
                        <p:par>
                          <p:cTn id="27" fill="hold">
                            <p:stCondLst>
                              <p:cond delay="3500"/>
                            </p:stCondLst>
                            <p:childTnLst>
                              <p:par>
                                <p:cTn id="28" presetID="10" presetClass="entr" presetSubtype="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P spid="11"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4" name="矩形 3"/>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5" name="矩形 4"/>
          <p:cNvSpPr/>
          <p:nvPr/>
        </p:nvSpPr>
        <p:spPr>
          <a:xfrm>
            <a:off x="1418221" y="253163"/>
            <a:ext cx="2698175" cy="523220"/>
          </a:xfrm>
          <a:prstGeom prst="rect">
            <a:avLst/>
          </a:prstGeom>
        </p:spPr>
        <p:txBody>
          <a:bodyPr wrap="none">
            <a:spAutoFit/>
          </a:bodyPr>
          <a:lstStyle/>
          <a:p>
            <a:r>
              <a:rPr lang="zh-CN" altLang="en-US" sz="2800" dirty="0">
                <a:solidFill>
                  <a:srgbClr val="06518A"/>
                </a:solidFill>
                <a:cs typeface="+mn-ea"/>
                <a:sym typeface="+mn-lt"/>
              </a:rPr>
              <a:t>基于学习的视觉</a:t>
            </a:r>
          </a:p>
        </p:txBody>
      </p:sp>
      <p:sp>
        <p:nvSpPr>
          <p:cNvPr id="22" name="矩形 21"/>
          <p:cNvSpPr/>
          <p:nvPr/>
        </p:nvSpPr>
        <p:spPr>
          <a:xfrm>
            <a:off x="315742" y="3297174"/>
            <a:ext cx="1620957" cy="523220"/>
          </a:xfrm>
          <a:prstGeom prst="rect">
            <a:avLst/>
          </a:prstGeom>
        </p:spPr>
        <p:txBody>
          <a:bodyPr wrap="none">
            <a:spAutoFit/>
          </a:bodyPr>
          <a:lstStyle/>
          <a:p>
            <a:r>
              <a:rPr lang="zh-CN" altLang="en-US" sz="2800" dirty="0">
                <a:solidFill>
                  <a:srgbClr val="06518A"/>
                </a:solidFill>
                <a:cs typeface="+mn-ea"/>
                <a:sym typeface="+mn-lt"/>
              </a:rPr>
              <a:t>流形学习</a:t>
            </a:r>
          </a:p>
        </p:txBody>
      </p:sp>
      <p:sp>
        <p:nvSpPr>
          <p:cNvPr id="23" name="矩形 22"/>
          <p:cNvSpPr/>
          <p:nvPr/>
        </p:nvSpPr>
        <p:spPr>
          <a:xfrm>
            <a:off x="315742" y="3870612"/>
            <a:ext cx="4273509" cy="2854628"/>
          </a:xfrm>
          <a:prstGeom prst="rect">
            <a:avLst/>
          </a:prstGeom>
        </p:spPr>
        <p:txBody>
          <a:bodyPr wrap="square">
            <a:spAutoFit/>
          </a:bodyPr>
          <a:lstStyle/>
          <a:p>
            <a:pPr>
              <a:lnSpc>
                <a:spcPct val="130000"/>
              </a:lnSpc>
            </a:pPr>
            <a:r>
              <a:rPr lang="zh-CN" altLang="en-US" sz="2000" dirty="0">
                <a:solidFill>
                  <a:schemeClr val="bg2">
                    <a:lumMod val="25000"/>
                  </a:schemeClr>
                </a:solidFill>
                <a:latin typeface="+mn-ea"/>
                <a:cs typeface="+mn-ea"/>
                <a:sym typeface="+mn-lt"/>
              </a:rPr>
              <a:t>流形学习理论认为，一种图像物体存在其“内在流形”（</a:t>
            </a:r>
            <a:r>
              <a:rPr lang="en-US" altLang="zh-CN" sz="2000" dirty="0">
                <a:solidFill>
                  <a:schemeClr val="bg2">
                    <a:lumMod val="25000"/>
                  </a:schemeClr>
                </a:solidFill>
                <a:latin typeface="+mn-ea"/>
                <a:cs typeface="+mn-ea"/>
                <a:sym typeface="+mn-lt"/>
              </a:rPr>
              <a:t>intrinsic manifold</a:t>
            </a:r>
            <a:r>
              <a:rPr lang="zh-CN" altLang="en-US" sz="2000" dirty="0">
                <a:solidFill>
                  <a:schemeClr val="bg2">
                    <a:lumMod val="25000"/>
                  </a:schemeClr>
                </a:solidFill>
                <a:latin typeface="+mn-ea"/>
                <a:cs typeface="+mn-ea"/>
                <a:sym typeface="+mn-lt"/>
              </a:rPr>
              <a:t>）</a:t>
            </a:r>
            <a:r>
              <a:rPr lang="en-US" altLang="zh-CN" sz="2000" dirty="0">
                <a:solidFill>
                  <a:schemeClr val="bg2">
                    <a:lumMod val="25000"/>
                  </a:schemeClr>
                </a:solidFill>
                <a:latin typeface="+mn-ea"/>
                <a:cs typeface="+mn-ea"/>
                <a:sym typeface="+mn-lt"/>
              </a:rPr>
              <a:t>, </a:t>
            </a:r>
            <a:r>
              <a:rPr lang="zh-CN" altLang="en-US" sz="2000" dirty="0">
                <a:solidFill>
                  <a:schemeClr val="bg2">
                    <a:lumMod val="25000"/>
                  </a:schemeClr>
                </a:solidFill>
                <a:latin typeface="+mn-ea"/>
                <a:cs typeface="+mn-ea"/>
                <a:sym typeface="+mn-lt"/>
              </a:rPr>
              <a:t>这种内在流形是该物体的一种优质表达。所以，流形学习就是从图像表达学习其内在流形表达的过程，这种内在流形的学习过程一般是一种非线性优化过程。</a:t>
            </a:r>
          </a:p>
        </p:txBody>
      </p:sp>
      <p:sp>
        <p:nvSpPr>
          <p:cNvPr id="34" name="矩形 33"/>
          <p:cNvSpPr/>
          <p:nvPr/>
        </p:nvSpPr>
        <p:spPr>
          <a:xfrm>
            <a:off x="7480367" y="1316247"/>
            <a:ext cx="4134465" cy="523220"/>
          </a:xfrm>
          <a:prstGeom prst="rect">
            <a:avLst/>
          </a:prstGeom>
        </p:spPr>
        <p:txBody>
          <a:bodyPr wrap="none">
            <a:spAutoFit/>
          </a:bodyPr>
          <a:lstStyle/>
          <a:p>
            <a:r>
              <a:rPr lang="zh-CN" altLang="en-US" sz="2800" dirty="0">
                <a:solidFill>
                  <a:srgbClr val="06518A"/>
                </a:solidFill>
                <a:cs typeface="+mn-ea"/>
                <a:sym typeface="+mn-lt"/>
              </a:rPr>
              <a:t>深度神经网络和深度学习</a:t>
            </a:r>
          </a:p>
        </p:txBody>
      </p:sp>
      <p:sp>
        <p:nvSpPr>
          <p:cNvPr id="67" name="矩形 66"/>
          <p:cNvSpPr/>
          <p:nvPr/>
        </p:nvSpPr>
        <p:spPr>
          <a:xfrm>
            <a:off x="7480367" y="1903637"/>
            <a:ext cx="2771464" cy="1486561"/>
          </a:xfrm>
          <a:prstGeom prst="rect">
            <a:avLst/>
          </a:prstGeom>
        </p:spPr>
        <p:txBody>
          <a:bodyPr wrap="square">
            <a:spAutoFit/>
          </a:bodyPr>
          <a:lstStyle/>
          <a:p>
            <a:pPr>
              <a:lnSpc>
                <a:spcPct val="130000"/>
              </a:lnSpc>
            </a:pPr>
            <a:r>
              <a:rPr lang="zh-CN" altLang="en-US" sz="2400" dirty="0">
                <a:solidFill>
                  <a:schemeClr val="bg2">
                    <a:lumMod val="25000"/>
                  </a:schemeClr>
                </a:solidFill>
                <a:cs typeface="+mn-ea"/>
                <a:sym typeface="+mn-lt"/>
              </a:rPr>
              <a:t>得益于数据积累和计算能力的提高，深度学习发展迅猛</a:t>
            </a:r>
          </a:p>
        </p:txBody>
      </p:sp>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sp>
        <p:nvSpPr>
          <p:cNvPr id="8" name="文本框 7">
            <a:extLst>
              <a:ext uri="{FF2B5EF4-FFF2-40B4-BE49-F238E27FC236}">
                <a16:creationId xmlns:a16="http://schemas.microsoft.com/office/drawing/2014/main" id="{586F35CF-C765-B14C-9E08-49A41FF9162E}"/>
              </a:ext>
            </a:extLst>
          </p:cNvPr>
          <p:cNvSpPr txBox="1"/>
          <p:nvPr/>
        </p:nvSpPr>
        <p:spPr>
          <a:xfrm>
            <a:off x="315742" y="1197290"/>
            <a:ext cx="6093068" cy="1938992"/>
          </a:xfrm>
          <a:prstGeom prst="rect">
            <a:avLst/>
          </a:prstGeom>
          <a:noFill/>
        </p:spPr>
        <p:txBody>
          <a:bodyPr wrap="square">
            <a:spAutoFit/>
          </a:bodyPr>
          <a:lstStyle/>
          <a:p>
            <a:r>
              <a:rPr lang="zh-CN" altLang="en-US" sz="2400" dirty="0">
                <a:latin typeface="+mn-ea"/>
              </a:rPr>
              <a:t>两个阶段：本世纪初的以流形学习</a:t>
            </a:r>
            <a:r>
              <a:rPr lang="en-US" altLang="zh-CN" sz="2400" dirty="0">
                <a:latin typeface="+mn-ea"/>
              </a:rPr>
              <a:t>( manifold Learning)</a:t>
            </a:r>
            <a:r>
              <a:rPr lang="zh-CN" altLang="en-US" sz="2400" dirty="0">
                <a:latin typeface="+mn-ea"/>
              </a:rPr>
              <a:t>为代表的子空间法</a:t>
            </a:r>
            <a:r>
              <a:rPr lang="en-US" altLang="zh-CN" sz="2400" dirty="0">
                <a:latin typeface="+mn-ea"/>
              </a:rPr>
              <a:t>( subspace method)</a:t>
            </a:r>
            <a:r>
              <a:rPr lang="zh-CN" altLang="en-US" sz="2400" dirty="0">
                <a:latin typeface="+mn-ea"/>
              </a:rPr>
              <a:t>和目前以深度神经网络和深度学习（</a:t>
            </a:r>
            <a:r>
              <a:rPr lang="en-US" altLang="zh-CN" sz="2400" dirty="0">
                <a:latin typeface="+mn-ea"/>
              </a:rPr>
              <a:t>deep neural networks and deep learning</a:t>
            </a:r>
            <a:r>
              <a:rPr lang="zh-CN" altLang="en-US" sz="2400" dirty="0">
                <a:latin typeface="+mn-ea"/>
              </a:rPr>
              <a:t>）为代表的视觉方法。</a:t>
            </a:r>
          </a:p>
        </p:txBody>
      </p:sp>
      <p:sp>
        <p:nvSpPr>
          <p:cNvPr id="11" name="文本框 10">
            <a:extLst>
              <a:ext uri="{FF2B5EF4-FFF2-40B4-BE49-F238E27FC236}">
                <a16:creationId xmlns:a16="http://schemas.microsoft.com/office/drawing/2014/main" id="{B876488D-6F65-4AA4-9ED5-5E0F580482D1}"/>
              </a:ext>
            </a:extLst>
          </p:cNvPr>
          <p:cNvSpPr txBox="1"/>
          <p:nvPr/>
        </p:nvSpPr>
        <p:spPr>
          <a:xfrm>
            <a:off x="4656770" y="5152878"/>
            <a:ext cx="2945981" cy="1015663"/>
          </a:xfrm>
          <a:prstGeom prst="rect">
            <a:avLst/>
          </a:prstGeom>
          <a:noFill/>
        </p:spPr>
        <p:txBody>
          <a:bodyPr wrap="square">
            <a:spAutoFit/>
          </a:bodyPr>
          <a:lstStyle/>
          <a:p>
            <a:r>
              <a:rPr lang="zh-CN" altLang="en-US" sz="2000" b="0" i="0" dirty="0">
                <a:solidFill>
                  <a:srgbClr val="4D4D4D"/>
                </a:solidFill>
                <a:effectLst/>
                <a:latin typeface="-apple-system"/>
              </a:rPr>
              <a:t>流形学习一个困难的问题是没有严格的理论来确定内在流形的维度。</a:t>
            </a:r>
            <a:endParaRPr lang="zh-CN" altLang="en-US" sz="2000" dirty="0"/>
          </a:p>
        </p:txBody>
      </p:sp>
      <p:sp>
        <p:nvSpPr>
          <p:cNvPr id="13" name="文本框 12">
            <a:extLst>
              <a:ext uri="{FF2B5EF4-FFF2-40B4-BE49-F238E27FC236}">
                <a16:creationId xmlns:a16="http://schemas.microsoft.com/office/drawing/2014/main" id="{24D8FE98-DB75-CDFE-BE47-00B9DF1BD4D9}"/>
              </a:ext>
            </a:extLst>
          </p:cNvPr>
          <p:cNvSpPr txBox="1"/>
          <p:nvPr/>
        </p:nvSpPr>
        <p:spPr>
          <a:xfrm>
            <a:off x="7480367" y="3583218"/>
            <a:ext cx="4501176" cy="1569660"/>
          </a:xfrm>
          <a:prstGeom prst="rect">
            <a:avLst/>
          </a:prstGeom>
          <a:noFill/>
        </p:spPr>
        <p:txBody>
          <a:bodyPr wrap="square">
            <a:spAutoFit/>
          </a:bodyPr>
          <a:lstStyle/>
          <a:p>
            <a:r>
              <a:rPr lang="zh-CN" altLang="en-US" sz="2400" b="0" i="0" dirty="0">
                <a:solidFill>
                  <a:srgbClr val="4D4D4D"/>
                </a:solidFill>
                <a:effectLst/>
                <a:latin typeface="-apple-system"/>
              </a:rPr>
              <a:t>在物体视觉方面较传统方法体现了巨大优势，但在空间视觉，如三维重建，物体定位方面，仍无法与基于几何的方法相媲美。</a:t>
            </a:r>
            <a:endParaRPr lang="zh-CN" altLang="en-US" sz="2400" dirty="0"/>
          </a:p>
        </p:txBody>
      </p:sp>
      <p:grpSp>
        <p:nvGrpSpPr>
          <p:cNvPr id="18" name="组合 17">
            <a:extLst>
              <a:ext uri="{FF2B5EF4-FFF2-40B4-BE49-F238E27FC236}">
                <a16:creationId xmlns:a16="http://schemas.microsoft.com/office/drawing/2014/main" id="{D250DAC5-D264-4521-9BCE-2E7E2938B460}"/>
              </a:ext>
            </a:extLst>
          </p:cNvPr>
          <p:cNvGrpSpPr/>
          <p:nvPr/>
        </p:nvGrpSpPr>
        <p:grpSpPr>
          <a:xfrm>
            <a:off x="315742" y="3205"/>
            <a:ext cx="999853" cy="947419"/>
            <a:chOff x="315742" y="3205"/>
            <a:chExt cx="999853" cy="947419"/>
          </a:xfrm>
        </p:grpSpPr>
        <p:sp>
          <p:nvSpPr>
            <p:cNvPr id="19" name="矩形 18">
              <a:extLst>
                <a:ext uri="{FF2B5EF4-FFF2-40B4-BE49-F238E27FC236}">
                  <a16:creationId xmlns:a16="http://schemas.microsoft.com/office/drawing/2014/main" id="{0FF0A520-07A8-4D3E-BB6C-FB869755F9F9}"/>
                </a:ext>
              </a:extLst>
            </p:cNvPr>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20" name="矩形 19">
              <a:extLst>
                <a:ext uri="{FF2B5EF4-FFF2-40B4-BE49-F238E27FC236}">
                  <a16:creationId xmlns:a16="http://schemas.microsoft.com/office/drawing/2014/main" id="{B5468110-3876-4729-9CE7-BC496E63D1D3}"/>
                </a:ext>
              </a:extLst>
            </p:cNvPr>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21" name="组合 20">
              <a:extLst>
                <a:ext uri="{FF2B5EF4-FFF2-40B4-BE49-F238E27FC236}">
                  <a16:creationId xmlns:a16="http://schemas.microsoft.com/office/drawing/2014/main" id="{9DEED7D4-2874-4C4C-B1D0-B35904F446DF}"/>
                </a:ext>
              </a:extLst>
            </p:cNvPr>
            <p:cNvGrpSpPr/>
            <p:nvPr/>
          </p:nvGrpSpPr>
          <p:grpSpPr>
            <a:xfrm>
              <a:off x="579744" y="254032"/>
              <a:ext cx="471847" cy="471847"/>
              <a:chOff x="8407459" y="1864114"/>
              <a:chExt cx="576580" cy="576580"/>
            </a:xfrm>
            <a:solidFill>
              <a:schemeClr val="bg1"/>
            </a:solidFill>
          </p:grpSpPr>
          <p:sp>
            <p:nvSpPr>
              <p:cNvPr id="24" name="圆角矩形 43">
                <a:extLst>
                  <a:ext uri="{FF2B5EF4-FFF2-40B4-BE49-F238E27FC236}">
                    <a16:creationId xmlns:a16="http://schemas.microsoft.com/office/drawing/2014/main" id="{84733FEB-E478-482F-9A00-68CCD4A2927A}"/>
                  </a:ext>
                </a:extLst>
              </p:cNvPr>
              <p:cNvSpPr/>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26" name="组合 25">
                <a:extLst>
                  <a:ext uri="{FF2B5EF4-FFF2-40B4-BE49-F238E27FC236}">
                    <a16:creationId xmlns:a16="http://schemas.microsoft.com/office/drawing/2014/main" id="{012C6BE0-D32A-44A1-A007-150A9D5236B2}"/>
                  </a:ext>
                </a:extLst>
              </p:cNvPr>
              <p:cNvGrpSpPr/>
              <p:nvPr/>
            </p:nvGrpSpPr>
            <p:grpSpPr>
              <a:xfrm>
                <a:off x="8570278" y="1973200"/>
                <a:ext cx="265204" cy="344007"/>
                <a:chOff x="8175428" y="2319832"/>
                <a:chExt cx="244310" cy="316905"/>
              </a:xfrm>
              <a:grpFill/>
            </p:grpSpPr>
            <p:sp>
              <p:nvSpPr>
                <p:cNvPr id="27" name="Freeform 321">
                  <a:extLst>
                    <a:ext uri="{FF2B5EF4-FFF2-40B4-BE49-F238E27FC236}">
                      <a16:creationId xmlns:a16="http://schemas.microsoft.com/office/drawing/2014/main" id="{A8D45469-10CA-4FC0-8F43-04CB21C6DCC0}"/>
                    </a:ext>
                  </a:extLst>
                </p:cNvPr>
                <p:cNvSpPr>
                  <a:spLocks/>
                </p:cNvSpPr>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33" name="Freeform 322">
                  <a:extLst>
                    <a:ext uri="{FF2B5EF4-FFF2-40B4-BE49-F238E27FC236}">
                      <a16:creationId xmlns:a16="http://schemas.microsoft.com/office/drawing/2014/main" id="{6C28A078-CAB9-4B51-AEC1-EA5E97CD0EFB}"/>
                    </a:ext>
                  </a:extLst>
                </p:cNvPr>
                <p:cNvSpPr>
                  <a:spLocks noEditPoints="1"/>
                </p:cNvSpPr>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35" name="Freeform 323">
                  <a:extLst>
                    <a:ext uri="{FF2B5EF4-FFF2-40B4-BE49-F238E27FC236}">
                      <a16:creationId xmlns:a16="http://schemas.microsoft.com/office/drawing/2014/main" id="{7D714E05-B814-4781-822D-352240A09EE7}"/>
                    </a:ext>
                  </a:extLst>
                </p:cNvPr>
                <p:cNvSpPr>
                  <a:spLocks/>
                </p:cNvSpPr>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36" name="Freeform 324">
                  <a:extLst>
                    <a:ext uri="{FF2B5EF4-FFF2-40B4-BE49-F238E27FC236}">
                      <a16:creationId xmlns:a16="http://schemas.microsoft.com/office/drawing/2014/main" id="{BF7851E4-0D7B-42EF-A4D8-35AAF3BDF595}"/>
                    </a:ext>
                  </a:extLst>
                </p:cNvPr>
                <p:cNvSpPr>
                  <a:spLocks/>
                </p:cNvSpPr>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grpSp>
        </p:grpSp>
      </p:grpSp>
    </p:spTree>
    <p:extLst>
      <p:ext uri="{BB962C8B-B14F-4D97-AF65-F5344CB8AC3E}">
        <p14:creationId xmlns:p14="http://schemas.microsoft.com/office/powerpoint/2010/main" val="2015683174"/>
      </p:ext>
    </p:extLst>
  </p:cSld>
  <p:clrMapOvr>
    <a:masterClrMapping/>
  </p:clrMapOvr>
  <mc:AlternateContent xmlns:mc="http://schemas.openxmlformats.org/markup-compatibility/2006" xmlns:p14="http://schemas.microsoft.com/office/powerpoint/2010/main">
    <mc:Choice Requires="p14">
      <p:transition spd="slow" p14:dur="1600" advTm="95818">
        <p:blinds dir="vert"/>
      </p:transition>
    </mc:Choice>
    <mc:Fallback xmlns="">
      <p:transition spd="slow" advTm="95818">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1100"/>
                            </p:stCondLst>
                            <p:childTnLst>
                              <p:par>
                                <p:cTn id="11" presetID="17" presetClass="entr" presetSubtype="10" fill="hold" grpId="0" nodeType="afterEffect">
                                  <p:stCondLst>
                                    <p:cond delay="0"/>
                                  </p:stCondLst>
                                  <p:iterate type="lt">
                                    <p:tmPct val="10000"/>
                                  </p:iterate>
                                  <p:childTnLst>
                                    <p:set>
                                      <p:cBhvr>
                                        <p:cTn id="12" dur="1" fill="hold">
                                          <p:stCondLst>
                                            <p:cond delay="0"/>
                                          </p:stCondLst>
                                        </p:cTn>
                                        <p:tgtEl>
                                          <p:spTgt spid="22"/>
                                        </p:tgtEl>
                                        <p:attrNameLst>
                                          <p:attrName>style.visibility</p:attrName>
                                        </p:attrNameLst>
                                      </p:cBhvr>
                                      <p:to>
                                        <p:strVal val="visible"/>
                                      </p:to>
                                    </p:set>
                                    <p:anim calcmode="lin" valueType="num">
                                      <p:cBhvr>
                                        <p:cTn id="13" dur="500" fill="hold"/>
                                        <p:tgtEl>
                                          <p:spTgt spid="22"/>
                                        </p:tgtEl>
                                        <p:attrNameLst>
                                          <p:attrName>ppt_w</p:attrName>
                                        </p:attrNameLst>
                                      </p:cBhvr>
                                      <p:tavLst>
                                        <p:tav tm="0">
                                          <p:val>
                                            <p:fltVal val="0"/>
                                          </p:val>
                                        </p:tav>
                                        <p:tav tm="100000">
                                          <p:val>
                                            <p:strVal val="#ppt_w"/>
                                          </p:val>
                                        </p:tav>
                                      </p:tavLst>
                                    </p:anim>
                                    <p:anim calcmode="lin" valueType="num">
                                      <p:cBhvr>
                                        <p:cTn id="14" dur="500" fill="hold"/>
                                        <p:tgtEl>
                                          <p:spTgt spid="22"/>
                                        </p:tgtEl>
                                        <p:attrNameLst>
                                          <p:attrName>ppt_h</p:attrName>
                                        </p:attrNameLst>
                                      </p:cBhvr>
                                      <p:tavLst>
                                        <p:tav tm="0">
                                          <p:val>
                                            <p:strVal val="#ppt_h"/>
                                          </p:val>
                                        </p:tav>
                                        <p:tav tm="100000">
                                          <p:val>
                                            <p:strVal val="#ppt_h"/>
                                          </p:val>
                                        </p:tav>
                                      </p:tavLst>
                                    </p:anim>
                                  </p:childTnLst>
                                </p:cTn>
                              </p:par>
                            </p:childTnLst>
                          </p:cTn>
                        </p:par>
                        <p:par>
                          <p:cTn id="15" fill="hold">
                            <p:stCondLst>
                              <p:cond delay="1750"/>
                            </p:stCondLst>
                            <p:childTnLst>
                              <p:par>
                                <p:cTn id="16" presetID="14" presetClass="entr" presetSubtype="10" fill="hold" grpId="0" nodeType="after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randombar(horizontal)">
                                      <p:cBhvr>
                                        <p:cTn id="18" dur="500"/>
                                        <p:tgtEl>
                                          <p:spTgt spid="23"/>
                                        </p:tgtEl>
                                      </p:cBhvr>
                                    </p:animEffect>
                                  </p:childTnLst>
                                </p:cTn>
                              </p:par>
                            </p:childTnLst>
                          </p:cTn>
                        </p:par>
                        <p:par>
                          <p:cTn id="19" fill="hold">
                            <p:stCondLst>
                              <p:cond delay="2250"/>
                            </p:stCondLst>
                            <p:childTnLst>
                              <p:par>
                                <p:cTn id="20" presetID="17" presetClass="entr" presetSubtype="10" fill="hold" grpId="0" nodeType="afterEffect">
                                  <p:stCondLst>
                                    <p:cond delay="0"/>
                                  </p:stCondLst>
                                  <p:iterate type="lt">
                                    <p:tmPct val="10000"/>
                                  </p:iterate>
                                  <p:childTnLst>
                                    <p:set>
                                      <p:cBhvr>
                                        <p:cTn id="21" dur="1" fill="hold">
                                          <p:stCondLst>
                                            <p:cond delay="0"/>
                                          </p:stCondLst>
                                        </p:cTn>
                                        <p:tgtEl>
                                          <p:spTgt spid="34"/>
                                        </p:tgtEl>
                                        <p:attrNameLst>
                                          <p:attrName>style.visibility</p:attrName>
                                        </p:attrNameLst>
                                      </p:cBhvr>
                                      <p:to>
                                        <p:strVal val="visible"/>
                                      </p:to>
                                    </p:set>
                                    <p:anim calcmode="lin" valueType="num">
                                      <p:cBhvr>
                                        <p:cTn id="22" dur="500" fill="hold"/>
                                        <p:tgtEl>
                                          <p:spTgt spid="34"/>
                                        </p:tgtEl>
                                        <p:attrNameLst>
                                          <p:attrName>ppt_w</p:attrName>
                                        </p:attrNameLst>
                                      </p:cBhvr>
                                      <p:tavLst>
                                        <p:tav tm="0">
                                          <p:val>
                                            <p:fltVal val="0"/>
                                          </p:val>
                                        </p:tav>
                                        <p:tav tm="100000">
                                          <p:val>
                                            <p:strVal val="#ppt_w"/>
                                          </p:val>
                                        </p:tav>
                                      </p:tavLst>
                                    </p:anim>
                                    <p:anim calcmode="lin" valueType="num">
                                      <p:cBhvr>
                                        <p:cTn id="23" dur="500" fill="hold"/>
                                        <p:tgtEl>
                                          <p:spTgt spid="34"/>
                                        </p:tgtEl>
                                        <p:attrNameLst>
                                          <p:attrName>ppt_h</p:attrName>
                                        </p:attrNameLst>
                                      </p:cBhvr>
                                      <p:tavLst>
                                        <p:tav tm="0">
                                          <p:val>
                                            <p:strVal val="#ppt_h"/>
                                          </p:val>
                                        </p:tav>
                                        <p:tav tm="100000">
                                          <p:val>
                                            <p:strVal val="#ppt_h"/>
                                          </p:val>
                                        </p:tav>
                                      </p:tavLst>
                                    </p:anim>
                                  </p:childTnLst>
                                </p:cTn>
                              </p:par>
                            </p:childTnLst>
                          </p:cTn>
                        </p:par>
                        <p:par>
                          <p:cTn id="24" fill="hold">
                            <p:stCondLst>
                              <p:cond delay="3250"/>
                            </p:stCondLst>
                            <p:childTnLst>
                              <p:par>
                                <p:cTn id="25" presetID="14" presetClass="entr" presetSubtype="10" fill="hold" grpId="0" nodeType="afterEffect">
                                  <p:stCondLst>
                                    <p:cond delay="0"/>
                                  </p:stCondLst>
                                  <p:childTnLst>
                                    <p:set>
                                      <p:cBhvr>
                                        <p:cTn id="26" dur="1" fill="hold">
                                          <p:stCondLst>
                                            <p:cond delay="0"/>
                                          </p:stCondLst>
                                        </p:cTn>
                                        <p:tgtEl>
                                          <p:spTgt spid="67"/>
                                        </p:tgtEl>
                                        <p:attrNameLst>
                                          <p:attrName>style.visibility</p:attrName>
                                        </p:attrNameLst>
                                      </p:cBhvr>
                                      <p:to>
                                        <p:strVal val="visible"/>
                                      </p:to>
                                    </p:set>
                                    <p:animEffect transition="in" filter="randombar(horizontal)">
                                      <p:cBhvr>
                                        <p:cTn id="27" dur="500"/>
                                        <p:tgtEl>
                                          <p:spTgt spid="67"/>
                                        </p:tgtEl>
                                      </p:cBhvr>
                                    </p:animEffect>
                                  </p:childTnLst>
                                </p:cTn>
                              </p:par>
                            </p:childTnLst>
                          </p:cTn>
                        </p:par>
                        <p:par>
                          <p:cTn id="28" fill="hold">
                            <p:stCondLst>
                              <p:cond delay="3750"/>
                            </p:stCondLst>
                            <p:childTnLst>
                              <p:par>
                                <p:cTn id="29" presetID="2" presetClass="entr" presetSubtype="8" decel="100000" fill="hold" nodeType="after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2" grpId="0"/>
      <p:bldP spid="23" grpId="0"/>
      <p:bldP spid="34" grpId="0"/>
      <p:bldP spid="6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a:srcRect l="5124" t="28622" r="3501" b="28622"/>
          <a:stretch/>
        </p:blipFill>
        <p:spPr>
          <a:xfrm>
            <a:off x="0" y="-1"/>
            <a:ext cx="4267200" cy="6858001"/>
          </a:xfrm>
          <a:prstGeom prst="rect">
            <a:avLst/>
          </a:prstGeom>
          <a:solidFill>
            <a:srgbClr val="06518A"/>
          </a:solidFill>
        </p:spPr>
      </p:pic>
      <p:sp>
        <p:nvSpPr>
          <p:cNvPr id="8" name="文本框 7"/>
          <p:cNvSpPr txBox="1"/>
          <p:nvPr/>
        </p:nvSpPr>
        <p:spPr>
          <a:xfrm>
            <a:off x="5388271" y="1881902"/>
            <a:ext cx="2031325" cy="646331"/>
          </a:xfrm>
          <a:prstGeom prst="rect">
            <a:avLst/>
          </a:prstGeom>
          <a:noFill/>
        </p:spPr>
        <p:txBody>
          <a:bodyPr wrap="none" rtlCol="0">
            <a:spAutoFit/>
          </a:bodyPr>
          <a:lstStyle/>
          <a:p>
            <a:r>
              <a:rPr lang="zh-CN" altLang="en-US" sz="3600" dirty="0">
                <a:solidFill>
                  <a:srgbClr val="06518A"/>
                </a:solidFill>
                <a:cs typeface="+mn-ea"/>
                <a:sym typeface="+mn-lt"/>
              </a:rPr>
              <a:t>研究成果</a:t>
            </a:r>
          </a:p>
        </p:txBody>
      </p:sp>
      <p:sp>
        <p:nvSpPr>
          <p:cNvPr id="24" name="文本框 23"/>
          <p:cNvSpPr txBox="1"/>
          <p:nvPr/>
        </p:nvSpPr>
        <p:spPr>
          <a:xfrm>
            <a:off x="5464288" y="2606829"/>
            <a:ext cx="6067311" cy="1568122"/>
          </a:xfrm>
          <a:prstGeom prst="rect">
            <a:avLst/>
          </a:prstGeom>
          <a:noFill/>
        </p:spPr>
        <p:txBody>
          <a:bodyPr wrap="square" rtlCol="0">
            <a:spAutoFit/>
          </a:bodyPr>
          <a:lstStyle/>
          <a:p>
            <a:pPr>
              <a:lnSpc>
                <a:spcPct val="140000"/>
              </a:lnSpc>
            </a:pPr>
            <a:r>
              <a:rPr lang="zh-CN" altLang="en-US" sz="1400" dirty="0">
                <a:solidFill>
                  <a:schemeClr val="bg2">
                    <a:lumMod val="75000"/>
                  </a:schemeClr>
                </a:solidFill>
                <a:cs typeface="+mn-ea"/>
                <a:sym typeface="+mn-lt"/>
              </a:rPr>
              <a:t>计算机视觉是近几年来热门的</a:t>
            </a:r>
            <a:r>
              <a:rPr lang="en-US" altLang="zh-CN" sz="1400" dirty="0">
                <a:solidFill>
                  <a:schemeClr val="bg2">
                    <a:lumMod val="75000"/>
                  </a:schemeClr>
                </a:solidFill>
                <a:cs typeface="+mn-ea"/>
                <a:sym typeface="+mn-lt"/>
              </a:rPr>
              <a:t>AI</a:t>
            </a:r>
            <a:r>
              <a:rPr lang="zh-CN" altLang="en-US" sz="1400" dirty="0">
                <a:solidFill>
                  <a:schemeClr val="bg2">
                    <a:lumMod val="75000"/>
                  </a:schemeClr>
                </a:solidFill>
                <a:cs typeface="+mn-ea"/>
                <a:sym typeface="+mn-lt"/>
              </a:rPr>
              <a:t>研究领域之一，它的作用是让计算机能够理解和处理图像和视频数据，其研究方向包括目标检测与识别、图像分割、姿态估计、行为分析等；常用算法包括卷积神经网络、支持向量机、深度学习等。计算机视觉在许多领域都有广泛的应用，包括人脸识别、自动驾驶、安防监控、医学影像分析、工业检测和机器人视觉等。</a:t>
            </a:r>
          </a:p>
        </p:txBody>
      </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7" name="文本框 6"/>
          <p:cNvSpPr txBox="1"/>
          <p:nvPr/>
        </p:nvSpPr>
        <p:spPr>
          <a:xfrm>
            <a:off x="1088571" y="1958354"/>
            <a:ext cx="2031325" cy="2215991"/>
          </a:xfrm>
          <a:prstGeom prst="rect">
            <a:avLst/>
          </a:prstGeom>
          <a:noFill/>
        </p:spPr>
        <p:txBody>
          <a:bodyPr wrap="none" rtlCol="0">
            <a:spAutoFit/>
          </a:bodyPr>
          <a:lstStyle/>
          <a:p>
            <a:r>
              <a:rPr lang="en-US" altLang="zh-CN" sz="13800" dirty="0">
                <a:solidFill>
                  <a:schemeClr val="bg1"/>
                </a:solidFill>
                <a:cs typeface="+mn-ea"/>
                <a:sym typeface="+mn-lt"/>
              </a:rPr>
              <a:t>03</a:t>
            </a:r>
            <a:endParaRPr lang="zh-CN" altLang="en-US" sz="13800" dirty="0">
              <a:solidFill>
                <a:schemeClr val="bg1"/>
              </a:solidFill>
              <a:cs typeface="+mn-ea"/>
              <a:sym typeface="+mn-lt"/>
            </a:endParaRPr>
          </a:p>
        </p:txBody>
      </p:sp>
      <p:sp>
        <p:nvSpPr>
          <p:cNvPr id="20" name="文本框 19"/>
          <p:cNvSpPr txBox="1"/>
          <p:nvPr/>
        </p:nvSpPr>
        <p:spPr>
          <a:xfrm>
            <a:off x="1165225" y="3996743"/>
            <a:ext cx="1936749" cy="461665"/>
          </a:xfrm>
          <a:prstGeom prst="rect">
            <a:avLst/>
          </a:prstGeom>
          <a:noFill/>
        </p:spPr>
        <p:txBody>
          <a:bodyPr wrap="none" rtlCol="0">
            <a:spAutoFit/>
          </a:bodyPr>
          <a:lstStyle/>
          <a:p>
            <a:r>
              <a:rPr lang="en-US" altLang="zh-CN" sz="2400" dirty="0">
                <a:solidFill>
                  <a:schemeClr val="bg1"/>
                </a:solidFill>
                <a:cs typeface="+mn-ea"/>
                <a:sym typeface="+mn-lt"/>
              </a:rPr>
              <a:t>PART THREE</a:t>
            </a:r>
            <a:endParaRPr lang="zh-CN" altLang="en-US" sz="2400" dirty="0">
              <a:solidFill>
                <a:schemeClr val="bg1"/>
              </a:solidFill>
              <a:cs typeface="+mn-ea"/>
              <a:sym typeface="+mn-lt"/>
            </a:endParaRPr>
          </a:p>
        </p:txBody>
      </p:sp>
      <p:cxnSp>
        <p:nvCxnSpPr>
          <p:cNvPr id="10" name="直接连接符 9"/>
          <p:cNvCxnSpPr/>
          <p:nvPr/>
        </p:nvCxnSpPr>
        <p:spPr>
          <a:xfrm>
            <a:off x="5550013" y="4246711"/>
            <a:ext cx="5904356" cy="0"/>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5464288" y="4675151"/>
            <a:ext cx="1296313" cy="400110"/>
            <a:chOff x="5464288" y="4279867"/>
            <a:chExt cx="1296313" cy="400110"/>
          </a:xfrm>
        </p:grpSpPr>
        <p:sp>
          <p:nvSpPr>
            <p:cNvPr id="12" name="文本框 11"/>
            <p:cNvSpPr txBox="1"/>
            <p:nvPr/>
          </p:nvSpPr>
          <p:spPr>
            <a:xfrm>
              <a:off x="5550013" y="4279867"/>
              <a:ext cx="1210588"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姿态估计</a:t>
              </a:r>
            </a:p>
          </p:txBody>
        </p:sp>
        <p:sp>
          <p:nvSpPr>
            <p:cNvPr id="371" name="椭圆 370"/>
            <p:cNvSpPr/>
            <p:nvPr/>
          </p:nvSpPr>
          <p:spPr>
            <a:xfrm>
              <a:off x="5464288"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6" name="组合 5"/>
          <p:cNvGrpSpPr/>
          <p:nvPr/>
        </p:nvGrpSpPr>
        <p:grpSpPr>
          <a:xfrm>
            <a:off x="5464288" y="5219885"/>
            <a:ext cx="2065754" cy="400110"/>
            <a:chOff x="5464288" y="4824601"/>
            <a:chExt cx="2065754" cy="400110"/>
          </a:xfrm>
        </p:grpSpPr>
        <p:sp>
          <p:nvSpPr>
            <p:cNvPr id="15" name="文本框 14"/>
            <p:cNvSpPr txBox="1"/>
            <p:nvPr/>
          </p:nvSpPr>
          <p:spPr>
            <a:xfrm>
              <a:off x="5550013" y="4824601"/>
              <a:ext cx="1980029"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目标检测与识别</a:t>
              </a:r>
            </a:p>
          </p:txBody>
        </p:sp>
        <p:sp>
          <p:nvSpPr>
            <p:cNvPr id="372" name="椭圆 371"/>
            <p:cNvSpPr/>
            <p:nvPr/>
          </p:nvSpPr>
          <p:spPr>
            <a:xfrm>
              <a:off x="5464288" y="4981793"/>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4" name="组合 3"/>
          <p:cNvGrpSpPr/>
          <p:nvPr/>
        </p:nvGrpSpPr>
        <p:grpSpPr>
          <a:xfrm>
            <a:off x="7711125" y="4684262"/>
            <a:ext cx="1293512" cy="400110"/>
            <a:chOff x="7232154" y="4279867"/>
            <a:chExt cx="1293512" cy="400110"/>
          </a:xfrm>
        </p:grpSpPr>
        <p:sp>
          <p:nvSpPr>
            <p:cNvPr id="13" name="文本框 12"/>
            <p:cNvSpPr txBox="1"/>
            <p:nvPr/>
          </p:nvSpPr>
          <p:spPr>
            <a:xfrm>
              <a:off x="7315078" y="4279867"/>
              <a:ext cx="1210588"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图像分割</a:t>
              </a:r>
            </a:p>
          </p:txBody>
        </p:sp>
        <p:sp>
          <p:nvSpPr>
            <p:cNvPr id="375" name="椭圆 374"/>
            <p:cNvSpPr/>
            <p:nvPr/>
          </p:nvSpPr>
          <p:spPr>
            <a:xfrm>
              <a:off x="7232154"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9" name="组合 8"/>
          <p:cNvGrpSpPr/>
          <p:nvPr/>
        </p:nvGrpSpPr>
        <p:grpSpPr>
          <a:xfrm>
            <a:off x="7711125" y="5219885"/>
            <a:ext cx="1293512" cy="400110"/>
            <a:chOff x="7232154" y="4824601"/>
            <a:chExt cx="1293512" cy="400110"/>
          </a:xfrm>
        </p:grpSpPr>
        <p:sp>
          <p:nvSpPr>
            <p:cNvPr id="16" name="文本框 15"/>
            <p:cNvSpPr txBox="1"/>
            <p:nvPr/>
          </p:nvSpPr>
          <p:spPr>
            <a:xfrm>
              <a:off x="7315078" y="4824601"/>
              <a:ext cx="1210588"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行为分析</a:t>
              </a:r>
            </a:p>
          </p:txBody>
        </p:sp>
        <p:sp>
          <p:nvSpPr>
            <p:cNvPr id="376" name="椭圆 375"/>
            <p:cNvSpPr/>
            <p:nvPr/>
          </p:nvSpPr>
          <p:spPr>
            <a:xfrm>
              <a:off x="7232154" y="4981793"/>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28" name="组合 27"/>
          <p:cNvGrpSpPr/>
          <p:nvPr/>
        </p:nvGrpSpPr>
        <p:grpSpPr>
          <a:xfrm>
            <a:off x="4840528" y="2006493"/>
            <a:ext cx="471847" cy="471847"/>
            <a:chOff x="4840528" y="2006493"/>
            <a:chExt cx="471847" cy="471847"/>
          </a:xfrm>
        </p:grpSpPr>
        <p:sp>
          <p:nvSpPr>
            <p:cNvPr id="29" name="圆角矩形 28"/>
            <p:cNvSpPr/>
            <p:nvPr/>
          </p:nvSpPr>
          <p:spPr>
            <a:xfrm>
              <a:off x="4840528" y="2006493"/>
              <a:ext cx="471847" cy="471847"/>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0" name="Freeform 189"/>
            <p:cNvSpPr>
              <a:spLocks noEditPoints="1"/>
            </p:cNvSpPr>
            <p:nvPr/>
          </p:nvSpPr>
          <p:spPr bwMode="auto">
            <a:xfrm>
              <a:off x="4899864" y="2065829"/>
              <a:ext cx="353174" cy="353174"/>
            </a:xfrm>
            <a:custGeom>
              <a:avLst/>
              <a:gdLst>
                <a:gd name="T0" fmla="*/ 148 w 170"/>
                <a:gd name="T1" fmla="*/ 69 h 170"/>
                <a:gd name="T2" fmla="*/ 150 w 170"/>
                <a:gd name="T3" fmla="*/ 41 h 170"/>
                <a:gd name="T4" fmla="*/ 141 w 170"/>
                <a:gd name="T5" fmla="*/ 21 h 170"/>
                <a:gd name="T6" fmla="*/ 118 w 170"/>
                <a:gd name="T7" fmla="*/ 29 h 170"/>
                <a:gd name="T8" fmla="*/ 99 w 170"/>
                <a:gd name="T9" fmla="*/ 8 h 170"/>
                <a:gd name="T10" fmla="*/ 71 w 170"/>
                <a:gd name="T11" fmla="*/ 8 h 170"/>
                <a:gd name="T12" fmla="*/ 52 w 170"/>
                <a:gd name="T13" fmla="*/ 29 h 170"/>
                <a:gd name="T14" fmla="*/ 30 w 170"/>
                <a:gd name="T15" fmla="*/ 21 h 170"/>
                <a:gd name="T16" fmla="*/ 21 w 170"/>
                <a:gd name="T17" fmla="*/ 41 h 170"/>
                <a:gd name="T18" fmla="*/ 22 w 170"/>
                <a:gd name="T19" fmla="*/ 69 h 170"/>
                <a:gd name="T20" fmla="*/ 0 w 170"/>
                <a:gd name="T21" fmla="*/ 79 h 170"/>
                <a:gd name="T22" fmla="*/ 19 w 170"/>
                <a:gd name="T23" fmla="*/ 100 h 170"/>
                <a:gd name="T24" fmla="*/ 28 w 170"/>
                <a:gd name="T25" fmla="*/ 122 h 170"/>
                <a:gd name="T26" fmla="*/ 21 w 170"/>
                <a:gd name="T27" fmla="*/ 141 h 170"/>
                <a:gd name="T28" fmla="*/ 48 w 170"/>
                <a:gd name="T29" fmla="*/ 142 h 170"/>
                <a:gd name="T30" fmla="*/ 71 w 170"/>
                <a:gd name="T31" fmla="*/ 151 h 170"/>
                <a:gd name="T32" fmla="*/ 92 w 170"/>
                <a:gd name="T33" fmla="*/ 170 h 170"/>
                <a:gd name="T34" fmla="*/ 102 w 170"/>
                <a:gd name="T35" fmla="*/ 148 h 170"/>
                <a:gd name="T36" fmla="*/ 130 w 170"/>
                <a:gd name="T37" fmla="*/ 150 h 170"/>
                <a:gd name="T38" fmla="*/ 152 w 170"/>
                <a:gd name="T39" fmla="*/ 135 h 170"/>
                <a:gd name="T40" fmla="*/ 141 w 170"/>
                <a:gd name="T41" fmla="*/ 118 h 170"/>
                <a:gd name="T42" fmla="*/ 162 w 170"/>
                <a:gd name="T43" fmla="*/ 100 h 170"/>
                <a:gd name="T44" fmla="*/ 162 w 170"/>
                <a:gd name="T45" fmla="*/ 71 h 170"/>
                <a:gd name="T46" fmla="*/ 151 w 170"/>
                <a:gd name="T47" fmla="*/ 94 h 170"/>
                <a:gd name="T48" fmla="*/ 138 w 170"/>
                <a:gd name="T49" fmla="*/ 126 h 170"/>
                <a:gd name="T50" fmla="*/ 145 w 170"/>
                <a:gd name="T51" fmla="*/ 137 h 170"/>
                <a:gd name="T52" fmla="*/ 126 w 170"/>
                <a:gd name="T53" fmla="*/ 138 h 170"/>
                <a:gd name="T54" fmla="*/ 100 w 170"/>
                <a:gd name="T55" fmla="*/ 142 h 170"/>
                <a:gd name="T56" fmla="*/ 92 w 170"/>
                <a:gd name="T57" fmla="*/ 164 h 170"/>
                <a:gd name="T58" fmla="*/ 77 w 170"/>
                <a:gd name="T59" fmla="*/ 151 h 170"/>
                <a:gd name="T60" fmla="*/ 51 w 170"/>
                <a:gd name="T61" fmla="*/ 135 h 170"/>
                <a:gd name="T62" fmla="*/ 34 w 170"/>
                <a:gd name="T63" fmla="*/ 146 h 170"/>
                <a:gd name="T64" fmla="*/ 25 w 170"/>
                <a:gd name="T65" fmla="*/ 134 h 170"/>
                <a:gd name="T66" fmla="*/ 28 w 170"/>
                <a:gd name="T67" fmla="*/ 100 h 170"/>
                <a:gd name="T68" fmla="*/ 6 w 170"/>
                <a:gd name="T69" fmla="*/ 92 h 170"/>
                <a:gd name="T70" fmla="*/ 19 w 170"/>
                <a:gd name="T71" fmla="*/ 77 h 170"/>
                <a:gd name="T72" fmla="*/ 33 w 170"/>
                <a:gd name="T73" fmla="*/ 44 h 170"/>
                <a:gd name="T74" fmla="*/ 25 w 170"/>
                <a:gd name="T75" fmla="*/ 34 h 170"/>
                <a:gd name="T76" fmla="*/ 44 w 170"/>
                <a:gd name="T77" fmla="*/ 33 h 170"/>
                <a:gd name="T78" fmla="*/ 70 w 170"/>
                <a:gd name="T79" fmla="*/ 28 h 170"/>
                <a:gd name="T80" fmla="*/ 79 w 170"/>
                <a:gd name="T81" fmla="*/ 6 h 170"/>
                <a:gd name="T82" fmla="*/ 93 w 170"/>
                <a:gd name="T83" fmla="*/ 19 h 170"/>
                <a:gd name="T84" fmla="*/ 126 w 170"/>
                <a:gd name="T85" fmla="*/ 33 h 170"/>
                <a:gd name="T86" fmla="*/ 146 w 170"/>
                <a:gd name="T87" fmla="*/ 34 h 170"/>
                <a:gd name="T88" fmla="*/ 138 w 170"/>
                <a:gd name="T89" fmla="*/ 44 h 170"/>
                <a:gd name="T90" fmla="*/ 151 w 170"/>
                <a:gd name="T91" fmla="*/ 77 h 170"/>
                <a:gd name="T92" fmla="*/ 164 w 170"/>
                <a:gd name="T93" fmla="*/ 92 h 170"/>
                <a:gd name="T94" fmla="*/ 85 w 170"/>
                <a:gd name="T95" fmla="*/ 109 h 170"/>
                <a:gd name="T96" fmla="*/ 85 w 170"/>
                <a:gd name="T97" fmla="*/ 103 h 170"/>
                <a:gd name="T98" fmla="*/ 103 w 170"/>
                <a:gd name="T99" fmla="*/ 8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0">
                  <a:moveTo>
                    <a:pt x="162" y="71"/>
                  </a:moveTo>
                  <a:cubicBezTo>
                    <a:pt x="151" y="71"/>
                    <a:pt x="151" y="71"/>
                    <a:pt x="151" y="71"/>
                  </a:cubicBezTo>
                  <a:cubicBezTo>
                    <a:pt x="150" y="71"/>
                    <a:pt x="148" y="70"/>
                    <a:pt x="148" y="69"/>
                  </a:cubicBezTo>
                  <a:cubicBezTo>
                    <a:pt x="141" y="53"/>
                    <a:pt x="141" y="53"/>
                    <a:pt x="141" y="53"/>
                  </a:cubicBezTo>
                  <a:cubicBezTo>
                    <a:pt x="141" y="52"/>
                    <a:pt x="141" y="50"/>
                    <a:pt x="142" y="49"/>
                  </a:cubicBezTo>
                  <a:cubicBezTo>
                    <a:pt x="150" y="41"/>
                    <a:pt x="150" y="41"/>
                    <a:pt x="150" y="41"/>
                  </a:cubicBezTo>
                  <a:cubicBezTo>
                    <a:pt x="151" y="39"/>
                    <a:pt x="152" y="37"/>
                    <a:pt x="152" y="35"/>
                  </a:cubicBezTo>
                  <a:cubicBezTo>
                    <a:pt x="152" y="33"/>
                    <a:pt x="151" y="31"/>
                    <a:pt x="150" y="30"/>
                  </a:cubicBezTo>
                  <a:cubicBezTo>
                    <a:pt x="141" y="21"/>
                    <a:pt x="141" y="21"/>
                    <a:pt x="141" y="21"/>
                  </a:cubicBezTo>
                  <a:cubicBezTo>
                    <a:pt x="138" y="18"/>
                    <a:pt x="133" y="18"/>
                    <a:pt x="130" y="21"/>
                  </a:cubicBezTo>
                  <a:cubicBezTo>
                    <a:pt x="122" y="29"/>
                    <a:pt x="122" y="29"/>
                    <a:pt x="122" y="29"/>
                  </a:cubicBezTo>
                  <a:cubicBezTo>
                    <a:pt x="121" y="30"/>
                    <a:pt x="119" y="30"/>
                    <a:pt x="118" y="29"/>
                  </a:cubicBezTo>
                  <a:cubicBezTo>
                    <a:pt x="102" y="23"/>
                    <a:pt x="102" y="23"/>
                    <a:pt x="102" y="23"/>
                  </a:cubicBezTo>
                  <a:cubicBezTo>
                    <a:pt x="100" y="22"/>
                    <a:pt x="99" y="21"/>
                    <a:pt x="99" y="19"/>
                  </a:cubicBezTo>
                  <a:cubicBezTo>
                    <a:pt x="99" y="8"/>
                    <a:pt x="99" y="8"/>
                    <a:pt x="99" y="8"/>
                  </a:cubicBezTo>
                  <a:cubicBezTo>
                    <a:pt x="99" y="4"/>
                    <a:pt x="96" y="0"/>
                    <a:pt x="92" y="0"/>
                  </a:cubicBezTo>
                  <a:cubicBezTo>
                    <a:pt x="79" y="0"/>
                    <a:pt x="79" y="0"/>
                    <a:pt x="79" y="0"/>
                  </a:cubicBezTo>
                  <a:cubicBezTo>
                    <a:pt x="74" y="0"/>
                    <a:pt x="71" y="4"/>
                    <a:pt x="71" y="8"/>
                  </a:cubicBezTo>
                  <a:cubicBezTo>
                    <a:pt x="71" y="19"/>
                    <a:pt x="71" y="19"/>
                    <a:pt x="71" y="19"/>
                  </a:cubicBezTo>
                  <a:cubicBezTo>
                    <a:pt x="71" y="21"/>
                    <a:pt x="70" y="22"/>
                    <a:pt x="68" y="23"/>
                  </a:cubicBezTo>
                  <a:cubicBezTo>
                    <a:pt x="52" y="29"/>
                    <a:pt x="52" y="29"/>
                    <a:pt x="52" y="29"/>
                  </a:cubicBezTo>
                  <a:cubicBezTo>
                    <a:pt x="51" y="30"/>
                    <a:pt x="49" y="30"/>
                    <a:pt x="48" y="29"/>
                  </a:cubicBezTo>
                  <a:cubicBezTo>
                    <a:pt x="41" y="21"/>
                    <a:pt x="41" y="21"/>
                    <a:pt x="41" y="21"/>
                  </a:cubicBezTo>
                  <a:cubicBezTo>
                    <a:pt x="38" y="18"/>
                    <a:pt x="33" y="18"/>
                    <a:pt x="30" y="21"/>
                  </a:cubicBezTo>
                  <a:cubicBezTo>
                    <a:pt x="21" y="30"/>
                    <a:pt x="21" y="30"/>
                    <a:pt x="21" y="30"/>
                  </a:cubicBezTo>
                  <a:cubicBezTo>
                    <a:pt x="19" y="31"/>
                    <a:pt x="18" y="33"/>
                    <a:pt x="18" y="35"/>
                  </a:cubicBezTo>
                  <a:cubicBezTo>
                    <a:pt x="18" y="37"/>
                    <a:pt x="19" y="39"/>
                    <a:pt x="21" y="41"/>
                  </a:cubicBezTo>
                  <a:cubicBezTo>
                    <a:pt x="28" y="49"/>
                    <a:pt x="28" y="49"/>
                    <a:pt x="28" y="49"/>
                  </a:cubicBezTo>
                  <a:cubicBezTo>
                    <a:pt x="29" y="50"/>
                    <a:pt x="30" y="52"/>
                    <a:pt x="29" y="53"/>
                  </a:cubicBezTo>
                  <a:cubicBezTo>
                    <a:pt x="22" y="69"/>
                    <a:pt x="22" y="69"/>
                    <a:pt x="22" y="69"/>
                  </a:cubicBezTo>
                  <a:cubicBezTo>
                    <a:pt x="22" y="70"/>
                    <a:pt x="20" y="71"/>
                    <a:pt x="19" y="71"/>
                  </a:cubicBezTo>
                  <a:cubicBezTo>
                    <a:pt x="8" y="71"/>
                    <a:pt x="8" y="71"/>
                    <a:pt x="8" y="71"/>
                  </a:cubicBezTo>
                  <a:cubicBezTo>
                    <a:pt x="4" y="71"/>
                    <a:pt x="0" y="75"/>
                    <a:pt x="0" y="79"/>
                  </a:cubicBezTo>
                  <a:cubicBezTo>
                    <a:pt x="0" y="92"/>
                    <a:pt x="0" y="92"/>
                    <a:pt x="0" y="92"/>
                  </a:cubicBezTo>
                  <a:cubicBezTo>
                    <a:pt x="0" y="96"/>
                    <a:pt x="4" y="100"/>
                    <a:pt x="8" y="100"/>
                  </a:cubicBezTo>
                  <a:cubicBezTo>
                    <a:pt x="19" y="100"/>
                    <a:pt x="19" y="100"/>
                    <a:pt x="19" y="100"/>
                  </a:cubicBezTo>
                  <a:cubicBezTo>
                    <a:pt x="20" y="100"/>
                    <a:pt x="22" y="101"/>
                    <a:pt x="22" y="102"/>
                  </a:cubicBezTo>
                  <a:cubicBezTo>
                    <a:pt x="29" y="118"/>
                    <a:pt x="29" y="118"/>
                    <a:pt x="29" y="118"/>
                  </a:cubicBezTo>
                  <a:cubicBezTo>
                    <a:pt x="30" y="119"/>
                    <a:pt x="29" y="121"/>
                    <a:pt x="28" y="122"/>
                  </a:cubicBezTo>
                  <a:cubicBezTo>
                    <a:pt x="21" y="130"/>
                    <a:pt x="21" y="130"/>
                    <a:pt x="21" y="130"/>
                  </a:cubicBezTo>
                  <a:cubicBezTo>
                    <a:pt x="19" y="131"/>
                    <a:pt x="18" y="133"/>
                    <a:pt x="18" y="135"/>
                  </a:cubicBezTo>
                  <a:cubicBezTo>
                    <a:pt x="18" y="138"/>
                    <a:pt x="19" y="139"/>
                    <a:pt x="21" y="141"/>
                  </a:cubicBezTo>
                  <a:cubicBezTo>
                    <a:pt x="30" y="150"/>
                    <a:pt x="30" y="150"/>
                    <a:pt x="30" y="150"/>
                  </a:cubicBezTo>
                  <a:cubicBezTo>
                    <a:pt x="33" y="153"/>
                    <a:pt x="38" y="153"/>
                    <a:pt x="41" y="150"/>
                  </a:cubicBezTo>
                  <a:cubicBezTo>
                    <a:pt x="48" y="142"/>
                    <a:pt x="48" y="142"/>
                    <a:pt x="48" y="142"/>
                  </a:cubicBezTo>
                  <a:cubicBezTo>
                    <a:pt x="49" y="141"/>
                    <a:pt x="51" y="141"/>
                    <a:pt x="53" y="142"/>
                  </a:cubicBezTo>
                  <a:cubicBezTo>
                    <a:pt x="69" y="148"/>
                    <a:pt x="69" y="148"/>
                    <a:pt x="69" y="148"/>
                  </a:cubicBezTo>
                  <a:cubicBezTo>
                    <a:pt x="70" y="149"/>
                    <a:pt x="71" y="150"/>
                    <a:pt x="71" y="151"/>
                  </a:cubicBezTo>
                  <a:cubicBezTo>
                    <a:pt x="71" y="163"/>
                    <a:pt x="71" y="163"/>
                    <a:pt x="71" y="163"/>
                  </a:cubicBezTo>
                  <a:cubicBezTo>
                    <a:pt x="71" y="167"/>
                    <a:pt x="74" y="170"/>
                    <a:pt x="79" y="170"/>
                  </a:cubicBezTo>
                  <a:cubicBezTo>
                    <a:pt x="92" y="170"/>
                    <a:pt x="92" y="170"/>
                    <a:pt x="92" y="170"/>
                  </a:cubicBezTo>
                  <a:cubicBezTo>
                    <a:pt x="96" y="170"/>
                    <a:pt x="99" y="167"/>
                    <a:pt x="99" y="163"/>
                  </a:cubicBezTo>
                  <a:cubicBezTo>
                    <a:pt x="99" y="151"/>
                    <a:pt x="99" y="151"/>
                    <a:pt x="99" y="151"/>
                  </a:cubicBezTo>
                  <a:cubicBezTo>
                    <a:pt x="99" y="150"/>
                    <a:pt x="100" y="149"/>
                    <a:pt x="102" y="148"/>
                  </a:cubicBezTo>
                  <a:cubicBezTo>
                    <a:pt x="118" y="142"/>
                    <a:pt x="118" y="142"/>
                    <a:pt x="118" y="142"/>
                  </a:cubicBezTo>
                  <a:cubicBezTo>
                    <a:pt x="119" y="141"/>
                    <a:pt x="121" y="141"/>
                    <a:pt x="122" y="142"/>
                  </a:cubicBezTo>
                  <a:cubicBezTo>
                    <a:pt x="130" y="150"/>
                    <a:pt x="130" y="150"/>
                    <a:pt x="130" y="150"/>
                  </a:cubicBezTo>
                  <a:cubicBezTo>
                    <a:pt x="133" y="153"/>
                    <a:pt x="138" y="153"/>
                    <a:pt x="141" y="150"/>
                  </a:cubicBezTo>
                  <a:cubicBezTo>
                    <a:pt x="150" y="141"/>
                    <a:pt x="150" y="141"/>
                    <a:pt x="150" y="141"/>
                  </a:cubicBezTo>
                  <a:cubicBezTo>
                    <a:pt x="151" y="139"/>
                    <a:pt x="152" y="138"/>
                    <a:pt x="152" y="135"/>
                  </a:cubicBezTo>
                  <a:cubicBezTo>
                    <a:pt x="152" y="133"/>
                    <a:pt x="151" y="131"/>
                    <a:pt x="150" y="130"/>
                  </a:cubicBezTo>
                  <a:cubicBezTo>
                    <a:pt x="142" y="122"/>
                    <a:pt x="142" y="122"/>
                    <a:pt x="142" y="122"/>
                  </a:cubicBezTo>
                  <a:cubicBezTo>
                    <a:pt x="141" y="121"/>
                    <a:pt x="141" y="119"/>
                    <a:pt x="141" y="118"/>
                  </a:cubicBezTo>
                  <a:cubicBezTo>
                    <a:pt x="148" y="102"/>
                    <a:pt x="148" y="102"/>
                    <a:pt x="148" y="102"/>
                  </a:cubicBezTo>
                  <a:cubicBezTo>
                    <a:pt x="148" y="101"/>
                    <a:pt x="150" y="100"/>
                    <a:pt x="151" y="100"/>
                  </a:cubicBezTo>
                  <a:cubicBezTo>
                    <a:pt x="162" y="100"/>
                    <a:pt x="162" y="100"/>
                    <a:pt x="162" y="100"/>
                  </a:cubicBezTo>
                  <a:cubicBezTo>
                    <a:pt x="167" y="100"/>
                    <a:pt x="170" y="96"/>
                    <a:pt x="170" y="92"/>
                  </a:cubicBezTo>
                  <a:cubicBezTo>
                    <a:pt x="170" y="79"/>
                    <a:pt x="170" y="79"/>
                    <a:pt x="170" y="79"/>
                  </a:cubicBezTo>
                  <a:cubicBezTo>
                    <a:pt x="170" y="75"/>
                    <a:pt x="167" y="71"/>
                    <a:pt x="162" y="71"/>
                  </a:cubicBezTo>
                  <a:close/>
                  <a:moveTo>
                    <a:pt x="164" y="92"/>
                  </a:moveTo>
                  <a:cubicBezTo>
                    <a:pt x="164" y="93"/>
                    <a:pt x="163" y="94"/>
                    <a:pt x="162" y="94"/>
                  </a:cubicBezTo>
                  <a:cubicBezTo>
                    <a:pt x="151" y="94"/>
                    <a:pt x="151" y="94"/>
                    <a:pt x="151" y="94"/>
                  </a:cubicBezTo>
                  <a:cubicBezTo>
                    <a:pt x="147" y="94"/>
                    <a:pt x="143" y="96"/>
                    <a:pt x="142" y="100"/>
                  </a:cubicBezTo>
                  <a:cubicBezTo>
                    <a:pt x="136" y="115"/>
                    <a:pt x="136" y="115"/>
                    <a:pt x="136" y="115"/>
                  </a:cubicBezTo>
                  <a:cubicBezTo>
                    <a:pt x="134" y="119"/>
                    <a:pt x="135" y="124"/>
                    <a:pt x="138" y="126"/>
                  </a:cubicBezTo>
                  <a:cubicBezTo>
                    <a:pt x="146" y="134"/>
                    <a:pt x="146" y="134"/>
                    <a:pt x="146" y="134"/>
                  </a:cubicBezTo>
                  <a:cubicBezTo>
                    <a:pt x="146" y="135"/>
                    <a:pt x="146" y="135"/>
                    <a:pt x="146" y="135"/>
                  </a:cubicBezTo>
                  <a:cubicBezTo>
                    <a:pt x="146" y="136"/>
                    <a:pt x="146" y="136"/>
                    <a:pt x="145" y="137"/>
                  </a:cubicBezTo>
                  <a:cubicBezTo>
                    <a:pt x="136" y="146"/>
                    <a:pt x="136" y="146"/>
                    <a:pt x="136" y="146"/>
                  </a:cubicBezTo>
                  <a:cubicBezTo>
                    <a:pt x="136" y="147"/>
                    <a:pt x="135" y="147"/>
                    <a:pt x="134" y="146"/>
                  </a:cubicBezTo>
                  <a:cubicBezTo>
                    <a:pt x="126" y="138"/>
                    <a:pt x="126" y="138"/>
                    <a:pt x="126" y="138"/>
                  </a:cubicBezTo>
                  <a:cubicBezTo>
                    <a:pt x="124" y="136"/>
                    <a:pt x="122" y="135"/>
                    <a:pt x="119" y="135"/>
                  </a:cubicBezTo>
                  <a:cubicBezTo>
                    <a:pt x="118" y="135"/>
                    <a:pt x="116" y="136"/>
                    <a:pt x="115" y="136"/>
                  </a:cubicBezTo>
                  <a:cubicBezTo>
                    <a:pt x="100" y="142"/>
                    <a:pt x="100" y="142"/>
                    <a:pt x="100" y="142"/>
                  </a:cubicBezTo>
                  <a:cubicBezTo>
                    <a:pt x="96" y="144"/>
                    <a:pt x="93" y="148"/>
                    <a:pt x="93" y="151"/>
                  </a:cubicBezTo>
                  <a:cubicBezTo>
                    <a:pt x="93" y="163"/>
                    <a:pt x="93" y="163"/>
                    <a:pt x="93" y="163"/>
                  </a:cubicBezTo>
                  <a:cubicBezTo>
                    <a:pt x="93" y="164"/>
                    <a:pt x="93" y="164"/>
                    <a:pt x="92" y="164"/>
                  </a:cubicBezTo>
                  <a:cubicBezTo>
                    <a:pt x="79" y="164"/>
                    <a:pt x="79" y="164"/>
                    <a:pt x="79" y="164"/>
                  </a:cubicBezTo>
                  <a:cubicBezTo>
                    <a:pt x="78" y="164"/>
                    <a:pt x="77" y="164"/>
                    <a:pt x="77" y="163"/>
                  </a:cubicBezTo>
                  <a:cubicBezTo>
                    <a:pt x="77" y="151"/>
                    <a:pt x="77" y="151"/>
                    <a:pt x="77" y="151"/>
                  </a:cubicBezTo>
                  <a:cubicBezTo>
                    <a:pt x="77" y="148"/>
                    <a:pt x="74" y="144"/>
                    <a:pt x="71" y="143"/>
                  </a:cubicBezTo>
                  <a:cubicBezTo>
                    <a:pt x="55" y="136"/>
                    <a:pt x="55" y="136"/>
                    <a:pt x="55" y="136"/>
                  </a:cubicBezTo>
                  <a:cubicBezTo>
                    <a:pt x="54" y="136"/>
                    <a:pt x="52" y="135"/>
                    <a:pt x="51" y="135"/>
                  </a:cubicBezTo>
                  <a:cubicBezTo>
                    <a:pt x="48" y="135"/>
                    <a:pt x="46" y="136"/>
                    <a:pt x="44" y="138"/>
                  </a:cubicBezTo>
                  <a:cubicBezTo>
                    <a:pt x="36" y="146"/>
                    <a:pt x="36" y="146"/>
                    <a:pt x="36" y="146"/>
                  </a:cubicBezTo>
                  <a:cubicBezTo>
                    <a:pt x="36" y="146"/>
                    <a:pt x="34" y="146"/>
                    <a:pt x="34" y="146"/>
                  </a:cubicBezTo>
                  <a:cubicBezTo>
                    <a:pt x="25" y="137"/>
                    <a:pt x="25" y="137"/>
                    <a:pt x="25" y="137"/>
                  </a:cubicBezTo>
                  <a:cubicBezTo>
                    <a:pt x="24" y="136"/>
                    <a:pt x="24" y="136"/>
                    <a:pt x="24" y="135"/>
                  </a:cubicBezTo>
                  <a:cubicBezTo>
                    <a:pt x="24" y="135"/>
                    <a:pt x="24" y="135"/>
                    <a:pt x="25" y="134"/>
                  </a:cubicBezTo>
                  <a:cubicBezTo>
                    <a:pt x="33" y="126"/>
                    <a:pt x="33" y="126"/>
                    <a:pt x="33" y="126"/>
                  </a:cubicBezTo>
                  <a:cubicBezTo>
                    <a:pt x="35" y="124"/>
                    <a:pt x="36" y="119"/>
                    <a:pt x="34" y="116"/>
                  </a:cubicBezTo>
                  <a:cubicBezTo>
                    <a:pt x="28" y="100"/>
                    <a:pt x="28" y="100"/>
                    <a:pt x="28" y="100"/>
                  </a:cubicBezTo>
                  <a:cubicBezTo>
                    <a:pt x="27" y="96"/>
                    <a:pt x="23" y="94"/>
                    <a:pt x="19" y="94"/>
                  </a:cubicBezTo>
                  <a:cubicBezTo>
                    <a:pt x="8" y="94"/>
                    <a:pt x="8" y="94"/>
                    <a:pt x="8" y="94"/>
                  </a:cubicBezTo>
                  <a:cubicBezTo>
                    <a:pt x="7" y="94"/>
                    <a:pt x="6" y="93"/>
                    <a:pt x="6" y="92"/>
                  </a:cubicBezTo>
                  <a:cubicBezTo>
                    <a:pt x="6" y="79"/>
                    <a:pt x="6" y="79"/>
                    <a:pt x="6" y="79"/>
                  </a:cubicBezTo>
                  <a:cubicBezTo>
                    <a:pt x="6" y="78"/>
                    <a:pt x="7" y="77"/>
                    <a:pt x="8" y="77"/>
                  </a:cubicBezTo>
                  <a:cubicBezTo>
                    <a:pt x="19" y="77"/>
                    <a:pt x="19" y="77"/>
                    <a:pt x="19" y="77"/>
                  </a:cubicBezTo>
                  <a:cubicBezTo>
                    <a:pt x="23" y="77"/>
                    <a:pt x="27" y="74"/>
                    <a:pt x="28" y="71"/>
                  </a:cubicBezTo>
                  <a:cubicBezTo>
                    <a:pt x="34" y="56"/>
                    <a:pt x="34" y="56"/>
                    <a:pt x="34" y="56"/>
                  </a:cubicBezTo>
                  <a:cubicBezTo>
                    <a:pt x="36" y="52"/>
                    <a:pt x="35" y="47"/>
                    <a:pt x="33" y="44"/>
                  </a:cubicBezTo>
                  <a:cubicBezTo>
                    <a:pt x="25" y="37"/>
                    <a:pt x="25" y="37"/>
                    <a:pt x="25" y="37"/>
                  </a:cubicBezTo>
                  <a:cubicBezTo>
                    <a:pt x="24" y="36"/>
                    <a:pt x="24" y="36"/>
                    <a:pt x="24" y="35"/>
                  </a:cubicBezTo>
                  <a:cubicBezTo>
                    <a:pt x="24" y="35"/>
                    <a:pt x="24" y="34"/>
                    <a:pt x="25" y="34"/>
                  </a:cubicBezTo>
                  <a:cubicBezTo>
                    <a:pt x="34" y="25"/>
                    <a:pt x="34" y="25"/>
                    <a:pt x="34" y="25"/>
                  </a:cubicBezTo>
                  <a:cubicBezTo>
                    <a:pt x="35" y="24"/>
                    <a:pt x="36" y="24"/>
                    <a:pt x="36" y="25"/>
                  </a:cubicBezTo>
                  <a:cubicBezTo>
                    <a:pt x="44" y="33"/>
                    <a:pt x="44" y="33"/>
                    <a:pt x="44" y="33"/>
                  </a:cubicBezTo>
                  <a:cubicBezTo>
                    <a:pt x="46" y="35"/>
                    <a:pt x="48" y="36"/>
                    <a:pt x="51" y="36"/>
                  </a:cubicBezTo>
                  <a:cubicBezTo>
                    <a:pt x="52" y="36"/>
                    <a:pt x="54" y="35"/>
                    <a:pt x="55" y="35"/>
                  </a:cubicBezTo>
                  <a:cubicBezTo>
                    <a:pt x="70" y="28"/>
                    <a:pt x="70" y="28"/>
                    <a:pt x="70" y="28"/>
                  </a:cubicBezTo>
                  <a:cubicBezTo>
                    <a:pt x="74" y="27"/>
                    <a:pt x="77" y="23"/>
                    <a:pt x="77" y="19"/>
                  </a:cubicBezTo>
                  <a:cubicBezTo>
                    <a:pt x="77" y="8"/>
                    <a:pt x="77" y="8"/>
                    <a:pt x="77" y="8"/>
                  </a:cubicBezTo>
                  <a:cubicBezTo>
                    <a:pt x="77" y="7"/>
                    <a:pt x="78" y="6"/>
                    <a:pt x="79" y="6"/>
                  </a:cubicBezTo>
                  <a:cubicBezTo>
                    <a:pt x="92" y="6"/>
                    <a:pt x="92" y="6"/>
                    <a:pt x="92" y="6"/>
                  </a:cubicBezTo>
                  <a:cubicBezTo>
                    <a:pt x="93" y="6"/>
                    <a:pt x="93" y="7"/>
                    <a:pt x="93" y="8"/>
                  </a:cubicBezTo>
                  <a:cubicBezTo>
                    <a:pt x="93" y="19"/>
                    <a:pt x="93" y="19"/>
                    <a:pt x="93" y="19"/>
                  </a:cubicBezTo>
                  <a:cubicBezTo>
                    <a:pt x="93" y="23"/>
                    <a:pt x="96" y="27"/>
                    <a:pt x="100" y="28"/>
                  </a:cubicBezTo>
                  <a:cubicBezTo>
                    <a:pt x="115" y="35"/>
                    <a:pt x="115" y="35"/>
                    <a:pt x="115" y="35"/>
                  </a:cubicBezTo>
                  <a:cubicBezTo>
                    <a:pt x="118" y="36"/>
                    <a:pt x="123" y="36"/>
                    <a:pt x="126" y="33"/>
                  </a:cubicBezTo>
                  <a:cubicBezTo>
                    <a:pt x="134" y="25"/>
                    <a:pt x="134" y="25"/>
                    <a:pt x="134" y="25"/>
                  </a:cubicBezTo>
                  <a:cubicBezTo>
                    <a:pt x="135" y="24"/>
                    <a:pt x="136" y="24"/>
                    <a:pt x="136" y="25"/>
                  </a:cubicBezTo>
                  <a:cubicBezTo>
                    <a:pt x="146" y="34"/>
                    <a:pt x="146" y="34"/>
                    <a:pt x="146" y="34"/>
                  </a:cubicBezTo>
                  <a:cubicBezTo>
                    <a:pt x="146" y="34"/>
                    <a:pt x="146" y="35"/>
                    <a:pt x="146" y="35"/>
                  </a:cubicBezTo>
                  <a:cubicBezTo>
                    <a:pt x="146" y="36"/>
                    <a:pt x="146" y="36"/>
                    <a:pt x="145" y="37"/>
                  </a:cubicBezTo>
                  <a:cubicBezTo>
                    <a:pt x="138" y="44"/>
                    <a:pt x="138" y="44"/>
                    <a:pt x="138" y="44"/>
                  </a:cubicBezTo>
                  <a:cubicBezTo>
                    <a:pt x="135" y="47"/>
                    <a:pt x="134" y="52"/>
                    <a:pt x="136" y="55"/>
                  </a:cubicBezTo>
                  <a:cubicBezTo>
                    <a:pt x="142" y="71"/>
                    <a:pt x="142" y="71"/>
                    <a:pt x="142" y="71"/>
                  </a:cubicBezTo>
                  <a:cubicBezTo>
                    <a:pt x="143" y="74"/>
                    <a:pt x="147" y="77"/>
                    <a:pt x="151" y="77"/>
                  </a:cubicBezTo>
                  <a:cubicBezTo>
                    <a:pt x="162" y="77"/>
                    <a:pt x="162" y="77"/>
                    <a:pt x="162" y="77"/>
                  </a:cubicBezTo>
                  <a:cubicBezTo>
                    <a:pt x="163" y="77"/>
                    <a:pt x="164" y="78"/>
                    <a:pt x="164" y="79"/>
                  </a:cubicBezTo>
                  <a:lnTo>
                    <a:pt x="164" y="92"/>
                  </a:lnTo>
                  <a:close/>
                  <a:moveTo>
                    <a:pt x="85" y="62"/>
                  </a:moveTo>
                  <a:cubicBezTo>
                    <a:pt x="72" y="62"/>
                    <a:pt x="62" y="72"/>
                    <a:pt x="62" y="85"/>
                  </a:cubicBezTo>
                  <a:cubicBezTo>
                    <a:pt x="62" y="98"/>
                    <a:pt x="72" y="109"/>
                    <a:pt x="85" y="109"/>
                  </a:cubicBezTo>
                  <a:cubicBezTo>
                    <a:pt x="98" y="109"/>
                    <a:pt x="109" y="98"/>
                    <a:pt x="109" y="85"/>
                  </a:cubicBezTo>
                  <a:cubicBezTo>
                    <a:pt x="109" y="72"/>
                    <a:pt x="98" y="62"/>
                    <a:pt x="85" y="62"/>
                  </a:cubicBezTo>
                  <a:close/>
                  <a:moveTo>
                    <a:pt x="85" y="103"/>
                  </a:moveTo>
                  <a:cubicBezTo>
                    <a:pt x="76" y="103"/>
                    <a:pt x="68" y="95"/>
                    <a:pt x="68" y="85"/>
                  </a:cubicBezTo>
                  <a:cubicBezTo>
                    <a:pt x="68" y="76"/>
                    <a:pt x="76" y="68"/>
                    <a:pt x="85" y="68"/>
                  </a:cubicBezTo>
                  <a:cubicBezTo>
                    <a:pt x="95" y="68"/>
                    <a:pt x="103" y="76"/>
                    <a:pt x="103" y="85"/>
                  </a:cubicBezTo>
                  <a:cubicBezTo>
                    <a:pt x="103" y="95"/>
                    <a:pt x="95" y="103"/>
                    <a:pt x="85" y="103"/>
                  </a:cubicBezTo>
                  <a:close/>
                </a:path>
              </a:pathLst>
            </a:custGeom>
            <a:solidFill>
              <a:srgbClr val="06518A"/>
            </a:solidFill>
            <a:ln>
              <a:solidFill>
                <a:srgbClr val="06518A"/>
              </a:solid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Tree>
    <p:extLst>
      <p:ext uri="{BB962C8B-B14F-4D97-AF65-F5344CB8AC3E}">
        <p14:creationId xmlns:p14="http://schemas.microsoft.com/office/powerpoint/2010/main" val="3892412488"/>
      </p:ext>
    </p:extLst>
  </p:cSld>
  <p:clrMapOvr>
    <a:masterClrMapping/>
  </p:clrMapOvr>
  <mc:AlternateContent xmlns:mc="http://schemas.openxmlformats.org/markup-compatibility/2006" xmlns:p14="http://schemas.microsoft.com/office/powerpoint/2010/main">
    <mc:Choice Requires="p14">
      <p:transition spd="slow" p14:dur="1600" advTm="24628">
        <p:blinds dir="vert"/>
      </p:transition>
    </mc:Choice>
    <mc:Fallback xmlns="">
      <p:transition spd="slow" advTm="24628">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heel(2)">
                                      <p:cBhvr>
                                        <p:cTn id="7" dur="1000"/>
                                        <p:tgtEl>
                                          <p:spTgt spid="19"/>
                                        </p:tgtEl>
                                      </p:cBhvr>
                                    </p:animEffect>
                                  </p:childTnLst>
                                </p:cTn>
                              </p:par>
                            </p:childTnLst>
                          </p:cTn>
                        </p:par>
                        <p:par>
                          <p:cTn id="8" fill="hold">
                            <p:stCondLst>
                              <p:cond delay="10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ppt_w</p:attrName>
                                        </p:attrNameLst>
                                      </p:cBhvr>
                                      <p:tavLst>
                                        <p:tav tm="0">
                                          <p:val>
                                            <p:fltVal val="0"/>
                                          </p:val>
                                        </p:tav>
                                        <p:tav tm="100000">
                                          <p:val>
                                            <p:strVal val="#ppt_w"/>
                                          </p:val>
                                        </p:tav>
                                      </p:tavLst>
                                    </p:anim>
                                    <p:anim calcmode="lin" valueType="num">
                                      <p:cBhvr>
                                        <p:cTn id="16" dur="500" fill="hold"/>
                                        <p:tgtEl>
                                          <p:spTgt spid="20"/>
                                        </p:tgtEl>
                                        <p:attrNameLst>
                                          <p:attrName>ppt_h</p:attrName>
                                        </p:attrNameLst>
                                      </p:cBhvr>
                                      <p:tavLst>
                                        <p:tav tm="0">
                                          <p:val>
                                            <p:strVal val="#ppt_h"/>
                                          </p:val>
                                        </p:tav>
                                        <p:tav tm="100000">
                                          <p:val>
                                            <p:strVal val="#ppt_h"/>
                                          </p:val>
                                        </p:tav>
                                      </p:tavLst>
                                    </p:anim>
                                  </p:childTnLst>
                                </p:cTn>
                              </p:par>
                            </p:childTnLst>
                          </p:cTn>
                        </p:par>
                        <p:par>
                          <p:cTn id="17" fill="hold">
                            <p:stCondLst>
                              <p:cond delay="1900"/>
                            </p:stCondLst>
                            <p:childTnLst>
                              <p:par>
                                <p:cTn id="18" presetID="49" presetClass="entr" presetSubtype="0" decel="100000" fill="hold" nodeType="afterEffect">
                                  <p:stCondLst>
                                    <p:cond delay="0"/>
                                  </p:stCondLst>
                                  <p:childTnLst>
                                    <p:set>
                                      <p:cBhvr>
                                        <p:cTn id="19" dur="1" fill="hold">
                                          <p:stCondLst>
                                            <p:cond delay="0"/>
                                          </p:stCondLst>
                                        </p:cTn>
                                        <p:tgtEl>
                                          <p:spTgt spid="28"/>
                                        </p:tgtEl>
                                        <p:attrNameLst>
                                          <p:attrName>style.visibility</p:attrName>
                                        </p:attrNameLst>
                                      </p:cBhvr>
                                      <p:to>
                                        <p:strVal val="visible"/>
                                      </p:to>
                                    </p:set>
                                    <p:anim calcmode="lin" valueType="num">
                                      <p:cBhvr>
                                        <p:cTn id="20" dur="1000" fill="hold"/>
                                        <p:tgtEl>
                                          <p:spTgt spid="28"/>
                                        </p:tgtEl>
                                        <p:attrNameLst>
                                          <p:attrName>ppt_w</p:attrName>
                                        </p:attrNameLst>
                                      </p:cBhvr>
                                      <p:tavLst>
                                        <p:tav tm="0">
                                          <p:val>
                                            <p:fltVal val="0"/>
                                          </p:val>
                                        </p:tav>
                                        <p:tav tm="100000">
                                          <p:val>
                                            <p:strVal val="#ppt_w"/>
                                          </p:val>
                                        </p:tav>
                                      </p:tavLst>
                                    </p:anim>
                                    <p:anim calcmode="lin" valueType="num">
                                      <p:cBhvr>
                                        <p:cTn id="21" dur="1000" fill="hold"/>
                                        <p:tgtEl>
                                          <p:spTgt spid="28"/>
                                        </p:tgtEl>
                                        <p:attrNameLst>
                                          <p:attrName>ppt_h</p:attrName>
                                        </p:attrNameLst>
                                      </p:cBhvr>
                                      <p:tavLst>
                                        <p:tav tm="0">
                                          <p:val>
                                            <p:fltVal val="0"/>
                                          </p:val>
                                        </p:tav>
                                        <p:tav tm="100000">
                                          <p:val>
                                            <p:strVal val="#ppt_h"/>
                                          </p:val>
                                        </p:tav>
                                      </p:tavLst>
                                    </p:anim>
                                    <p:anim calcmode="lin" valueType="num">
                                      <p:cBhvr>
                                        <p:cTn id="22" dur="1000" fill="hold"/>
                                        <p:tgtEl>
                                          <p:spTgt spid="28"/>
                                        </p:tgtEl>
                                        <p:attrNameLst>
                                          <p:attrName>style.rotation</p:attrName>
                                        </p:attrNameLst>
                                      </p:cBhvr>
                                      <p:tavLst>
                                        <p:tav tm="0">
                                          <p:val>
                                            <p:fltVal val="360"/>
                                          </p:val>
                                        </p:tav>
                                        <p:tav tm="100000">
                                          <p:val>
                                            <p:fltVal val="0"/>
                                          </p:val>
                                        </p:tav>
                                      </p:tavLst>
                                    </p:anim>
                                    <p:animEffect transition="in" filter="fade">
                                      <p:cBhvr>
                                        <p:cTn id="23" dur="1000"/>
                                        <p:tgtEl>
                                          <p:spTgt spid="28"/>
                                        </p:tgtEl>
                                      </p:cBhvr>
                                    </p:animEffect>
                                  </p:childTnLst>
                                </p:cTn>
                              </p:par>
                            </p:childTnLst>
                          </p:cTn>
                        </p:par>
                        <p:par>
                          <p:cTn id="24" fill="hold">
                            <p:stCondLst>
                              <p:cond delay="290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childTnLst>
                                </p:cTn>
                              </p:par>
                              <p:par>
                                <p:cTn id="28" presetID="35" presetClass="path" presetSubtype="0" accel="10000" decel="90000" fill="hold" grpId="1" nodeType="withEffect">
                                  <p:stCondLst>
                                    <p:cond delay="0"/>
                                  </p:stCondLst>
                                  <p:childTnLst>
                                    <p:animMotion origin="layout" path="M -6.25E-7 4.44444E-6 L 0.05182 4.44444E-6 " pathEditMode="relative" rAng="0" ptsTypes="AA">
                                      <p:cBhvr>
                                        <p:cTn id="29" dur="1000" spd="-100000" fill="hold"/>
                                        <p:tgtEl>
                                          <p:spTgt spid="8"/>
                                        </p:tgtEl>
                                        <p:attrNameLst>
                                          <p:attrName>ppt_x</p:attrName>
                                          <p:attrName>ppt_y</p:attrName>
                                        </p:attrNameLst>
                                      </p:cBhvr>
                                      <p:rCtr x="2591" y="0"/>
                                    </p:animMotion>
                                  </p:childTnLst>
                                </p:cTn>
                              </p:par>
                            </p:childTnLst>
                          </p:cTn>
                        </p:par>
                        <p:par>
                          <p:cTn id="30" fill="hold">
                            <p:stCondLst>
                              <p:cond delay="3900"/>
                            </p:stCondLst>
                            <p:childTnLst>
                              <p:par>
                                <p:cTn id="31" presetID="17" presetClass="entr" presetSubtype="10" fill="hold" grpId="0" nodeType="afterEffect">
                                  <p:stCondLst>
                                    <p:cond delay="0"/>
                                  </p:stCondLst>
                                  <p:iterate type="lt">
                                    <p:tmPct val="10000"/>
                                  </p:iterate>
                                  <p:childTnLst>
                                    <p:set>
                                      <p:cBhvr>
                                        <p:cTn id="32" dur="1" fill="hold">
                                          <p:stCondLst>
                                            <p:cond delay="0"/>
                                          </p:stCondLst>
                                        </p:cTn>
                                        <p:tgtEl>
                                          <p:spTgt spid="24"/>
                                        </p:tgtEl>
                                        <p:attrNameLst>
                                          <p:attrName>style.visibility</p:attrName>
                                        </p:attrNameLst>
                                      </p:cBhvr>
                                      <p:to>
                                        <p:strVal val="visible"/>
                                      </p:to>
                                    </p:set>
                                    <p:anim calcmode="lin" valueType="num">
                                      <p:cBhvr>
                                        <p:cTn id="33" dur="500" fill="hold"/>
                                        <p:tgtEl>
                                          <p:spTgt spid="24"/>
                                        </p:tgtEl>
                                        <p:attrNameLst>
                                          <p:attrName>ppt_w</p:attrName>
                                        </p:attrNameLst>
                                      </p:cBhvr>
                                      <p:tavLst>
                                        <p:tav tm="0">
                                          <p:val>
                                            <p:fltVal val="0"/>
                                          </p:val>
                                        </p:tav>
                                        <p:tav tm="100000">
                                          <p:val>
                                            <p:strVal val="#ppt_w"/>
                                          </p:val>
                                        </p:tav>
                                      </p:tavLst>
                                    </p:anim>
                                    <p:anim calcmode="lin" valueType="num">
                                      <p:cBhvr>
                                        <p:cTn id="34" dur="500" fill="hold"/>
                                        <p:tgtEl>
                                          <p:spTgt spid="24"/>
                                        </p:tgtEl>
                                        <p:attrNameLst>
                                          <p:attrName>ppt_h</p:attrName>
                                        </p:attrNameLst>
                                      </p:cBhvr>
                                      <p:tavLst>
                                        <p:tav tm="0">
                                          <p:val>
                                            <p:strVal val="#ppt_h"/>
                                          </p:val>
                                        </p:tav>
                                        <p:tav tm="100000">
                                          <p:val>
                                            <p:strVal val="#ppt_h"/>
                                          </p:val>
                                        </p:tav>
                                      </p:tavLst>
                                    </p:anim>
                                  </p:childTnLst>
                                </p:cTn>
                              </p:par>
                            </p:childTnLst>
                          </p:cTn>
                        </p:par>
                        <p:par>
                          <p:cTn id="35" fill="hold">
                            <p:stCondLst>
                              <p:cond delay="12150"/>
                            </p:stCondLst>
                            <p:childTnLst>
                              <p:par>
                                <p:cTn id="36" presetID="22" presetClass="entr" presetSubtype="8" fill="hold"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left)">
                                      <p:cBhvr>
                                        <p:cTn id="38" dur="500"/>
                                        <p:tgtEl>
                                          <p:spTgt spid="10"/>
                                        </p:tgtEl>
                                      </p:cBhvr>
                                    </p:animEffect>
                                  </p:childTnLst>
                                </p:cTn>
                              </p:par>
                            </p:childTnLst>
                          </p:cTn>
                        </p:par>
                        <p:par>
                          <p:cTn id="39" fill="hold">
                            <p:stCondLst>
                              <p:cond delay="12650"/>
                            </p:stCondLst>
                            <p:childTnLst>
                              <p:par>
                                <p:cTn id="40" presetID="10" presetClass="entr" presetSubtype="0" fill="hold" nodeType="after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fade">
                                      <p:cBhvr>
                                        <p:cTn id="42" dur="1000"/>
                                        <p:tgtEl>
                                          <p:spTgt spid="2"/>
                                        </p:tgtEl>
                                      </p:cBhvr>
                                    </p:animEffect>
                                  </p:childTnLst>
                                </p:cTn>
                              </p:par>
                              <p:par>
                                <p:cTn id="43" presetID="35" presetClass="path" presetSubtype="0" accel="10000" decel="90000" fill="hold" nodeType="withEffect">
                                  <p:stCondLst>
                                    <p:cond delay="0"/>
                                  </p:stCondLst>
                                  <p:childTnLst>
                                    <p:animMotion origin="layout" path="M -2.08333E-6 -7.40741E-7 L -0.00065 0.05023 " pathEditMode="relative" rAng="0" ptsTypes="AA">
                                      <p:cBhvr>
                                        <p:cTn id="44" dur="1000" spd="-100000" fill="hold"/>
                                        <p:tgtEl>
                                          <p:spTgt spid="2"/>
                                        </p:tgtEl>
                                        <p:attrNameLst>
                                          <p:attrName>ppt_x</p:attrName>
                                          <p:attrName>ppt_y</p:attrName>
                                        </p:attrNameLst>
                                      </p:cBhvr>
                                      <p:rCtr x="-39" y="2500"/>
                                    </p:animMotion>
                                  </p:childTnLst>
                                </p:cTn>
                              </p:par>
                              <p:par>
                                <p:cTn id="45" presetID="10" presetClass="entr" presetSubtype="0" fill="hold" nodeType="withEffect">
                                  <p:stCondLst>
                                    <p:cond delay="200"/>
                                  </p:stCondLst>
                                  <p:childTnLst>
                                    <p:set>
                                      <p:cBhvr>
                                        <p:cTn id="46" dur="1" fill="hold">
                                          <p:stCondLst>
                                            <p:cond delay="0"/>
                                          </p:stCondLst>
                                        </p:cTn>
                                        <p:tgtEl>
                                          <p:spTgt spid="4"/>
                                        </p:tgtEl>
                                        <p:attrNameLst>
                                          <p:attrName>style.visibility</p:attrName>
                                        </p:attrNameLst>
                                      </p:cBhvr>
                                      <p:to>
                                        <p:strVal val="visible"/>
                                      </p:to>
                                    </p:set>
                                    <p:animEffect transition="in" filter="fade">
                                      <p:cBhvr>
                                        <p:cTn id="47" dur="1000"/>
                                        <p:tgtEl>
                                          <p:spTgt spid="4"/>
                                        </p:tgtEl>
                                      </p:cBhvr>
                                    </p:animEffect>
                                  </p:childTnLst>
                                </p:cTn>
                              </p:par>
                              <p:par>
                                <p:cTn id="48" presetID="35" presetClass="path" presetSubtype="0" accel="10000" decel="90000" fill="hold" nodeType="withEffect">
                                  <p:stCondLst>
                                    <p:cond delay="200"/>
                                  </p:stCondLst>
                                  <p:childTnLst>
                                    <p:animMotion origin="layout" path="M -3.95833E-6 -7.40741E-7 L -0.00065 0.05023 " pathEditMode="relative" rAng="0" ptsTypes="AA">
                                      <p:cBhvr>
                                        <p:cTn id="49" dur="1000" spd="-100000" fill="hold"/>
                                        <p:tgtEl>
                                          <p:spTgt spid="4"/>
                                        </p:tgtEl>
                                        <p:attrNameLst>
                                          <p:attrName>ppt_x</p:attrName>
                                          <p:attrName>ppt_y</p:attrName>
                                        </p:attrNameLst>
                                      </p:cBhvr>
                                      <p:rCtr x="-39" y="2500"/>
                                    </p:animMotion>
                                  </p:childTnLst>
                                </p:cTn>
                              </p:par>
                              <p:par>
                                <p:cTn id="50" presetID="10" presetClass="entr" presetSubtype="0" fill="hold" nodeType="withEffect">
                                  <p:stCondLst>
                                    <p:cond delay="40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1000"/>
                                        <p:tgtEl>
                                          <p:spTgt spid="6"/>
                                        </p:tgtEl>
                                      </p:cBhvr>
                                    </p:animEffect>
                                  </p:childTnLst>
                                </p:cTn>
                              </p:par>
                              <p:par>
                                <p:cTn id="53" presetID="35" presetClass="path" presetSubtype="0" accel="10000" decel="90000" fill="hold" nodeType="withEffect">
                                  <p:stCondLst>
                                    <p:cond delay="400"/>
                                  </p:stCondLst>
                                  <p:childTnLst>
                                    <p:animMotion origin="layout" path="M -2.08333E-6 1.11111E-6 L -0.00065 0.05023 " pathEditMode="relative" rAng="0" ptsTypes="AA">
                                      <p:cBhvr>
                                        <p:cTn id="54" dur="1000" spd="-100000" fill="hold"/>
                                        <p:tgtEl>
                                          <p:spTgt spid="6"/>
                                        </p:tgtEl>
                                        <p:attrNameLst>
                                          <p:attrName>ppt_x</p:attrName>
                                          <p:attrName>ppt_y</p:attrName>
                                        </p:attrNameLst>
                                      </p:cBhvr>
                                      <p:rCtr x="-39" y="2500"/>
                                    </p:animMotion>
                                  </p:childTnLst>
                                </p:cTn>
                              </p:par>
                              <p:par>
                                <p:cTn id="55" presetID="10" presetClass="entr" presetSubtype="0" fill="hold" nodeType="withEffect">
                                  <p:stCondLst>
                                    <p:cond delay="600"/>
                                  </p:stCondLst>
                                  <p:childTnLst>
                                    <p:set>
                                      <p:cBhvr>
                                        <p:cTn id="56" dur="1" fill="hold">
                                          <p:stCondLst>
                                            <p:cond delay="0"/>
                                          </p:stCondLst>
                                        </p:cTn>
                                        <p:tgtEl>
                                          <p:spTgt spid="9"/>
                                        </p:tgtEl>
                                        <p:attrNameLst>
                                          <p:attrName>style.visibility</p:attrName>
                                        </p:attrNameLst>
                                      </p:cBhvr>
                                      <p:to>
                                        <p:strVal val="visible"/>
                                      </p:to>
                                    </p:set>
                                    <p:animEffect transition="in" filter="fade">
                                      <p:cBhvr>
                                        <p:cTn id="57" dur="1000"/>
                                        <p:tgtEl>
                                          <p:spTgt spid="9"/>
                                        </p:tgtEl>
                                      </p:cBhvr>
                                    </p:animEffect>
                                  </p:childTnLst>
                                </p:cTn>
                              </p:par>
                              <p:par>
                                <p:cTn id="58" presetID="35" presetClass="path" presetSubtype="0" accel="10000" decel="90000" fill="hold" nodeType="withEffect">
                                  <p:stCondLst>
                                    <p:cond delay="600"/>
                                  </p:stCondLst>
                                  <p:childTnLst>
                                    <p:animMotion origin="layout" path="M -2.08333E-6 -7.40741E-7 L -0.00065 0.05023 " pathEditMode="relative" rAng="0" ptsTypes="AA">
                                      <p:cBhvr>
                                        <p:cTn id="59" dur="1000" spd="-100000" fill="hold"/>
                                        <p:tgtEl>
                                          <p:spTgt spid="9"/>
                                        </p:tgtEl>
                                        <p:attrNameLst>
                                          <p:attrName>ppt_x</p:attrName>
                                          <p:attrName>ppt_y</p:attrName>
                                        </p:attrNameLst>
                                      </p:cBhvr>
                                      <p:rCtr x="-39" y="2500"/>
                                    </p:animMotion>
                                  </p:childTnLst>
                                </p:cTn>
                              </p:par>
                            </p:childTnLst>
                          </p:cTn>
                        </p:par>
                        <p:par>
                          <p:cTn id="60" fill="hold">
                            <p:stCondLst>
                              <p:cond delay="14250"/>
                            </p:stCondLst>
                            <p:childTnLst>
                              <p:par>
                                <p:cTn id="61" presetID="2" presetClass="entr" presetSubtype="8" decel="100000" fill="hold" nodeType="afterEffect">
                                  <p:stCondLst>
                                    <p:cond delay="0"/>
                                  </p:stCondLst>
                                  <p:childTnLst>
                                    <p:set>
                                      <p:cBhvr>
                                        <p:cTn id="62" dur="1" fill="hold">
                                          <p:stCondLst>
                                            <p:cond delay="0"/>
                                          </p:stCondLst>
                                        </p:cTn>
                                        <p:tgtEl>
                                          <p:spTgt spid="25"/>
                                        </p:tgtEl>
                                        <p:attrNameLst>
                                          <p:attrName>style.visibility</p:attrName>
                                        </p:attrNameLst>
                                      </p:cBhvr>
                                      <p:to>
                                        <p:strVal val="visible"/>
                                      </p:to>
                                    </p:set>
                                    <p:anim calcmode="lin" valueType="num">
                                      <p:cBhvr additive="base">
                                        <p:cTn id="63" dur="1000" fill="hold"/>
                                        <p:tgtEl>
                                          <p:spTgt spid="25"/>
                                        </p:tgtEl>
                                        <p:attrNameLst>
                                          <p:attrName>ppt_x</p:attrName>
                                        </p:attrNameLst>
                                      </p:cBhvr>
                                      <p:tavLst>
                                        <p:tav tm="0">
                                          <p:val>
                                            <p:strVal val="0-#ppt_w/2"/>
                                          </p:val>
                                        </p:tav>
                                        <p:tav tm="100000">
                                          <p:val>
                                            <p:strVal val="#ppt_x"/>
                                          </p:val>
                                        </p:tav>
                                      </p:tavLst>
                                    </p:anim>
                                    <p:anim calcmode="lin" valueType="num">
                                      <p:cBhvr additive="base">
                                        <p:cTn id="64" dur="10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24" grpId="0"/>
      <p:bldP spid="19" grpId="0" animBg="1"/>
      <p:bldP spid="7" grpId="0"/>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1051591" y="5261787"/>
            <a:ext cx="9703111" cy="964880"/>
          </a:xfrm>
          <a:prstGeom prst="rect">
            <a:avLst/>
          </a:prstGeom>
        </p:spPr>
        <p:txBody>
          <a:bodyPr wrap="square">
            <a:spAutoFit/>
          </a:bodyPr>
          <a:lstStyle/>
          <a:p>
            <a:pPr algn="just">
              <a:lnSpc>
                <a:spcPct val="140000"/>
              </a:lnSpc>
            </a:pPr>
            <a:r>
              <a:rPr lang="zh-CN" altLang="en-US" sz="1400" dirty="0">
                <a:solidFill>
                  <a:schemeClr val="bg2">
                    <a:lumMod val="25000"/>
                  </a:schemeClr>
                </a:solidFill>
                <a:cs typeface="+mn-ea"/>
                <a:sym typeface="+mn-lt"/>
              </a:rPr>
              <a:t>无人驾驶飞行器可用于监控各种设置中的交通，包括安全，交通监视和交通控制。由于面临的挑战和各种各样的应用，在这一领域有许多研究。上图是一种基于道路提取和道路上目标识别的新型高效车辆检测与跟踪系统。它的灵感来自现有的检测系统，包括固定数据收集器，如感应回路和固定相机，具有有限的视野，不能移动。</a:t>
            </a:r>
          </a:p>
        </p:txBody>
      </p:sp>
      <p:sp>
        <p:nvSpPr>
          <p:cNvPr id="30" name="矩形 29"/>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1" name="矩形 30"/>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2" name="矩形 31"/>
          <p:cNvSpPr/>
          <p:nvPr/>
        </p:nvSpPr>
        <p:spPr>
          <a:xfrm>
            <a:off x="1418221" y="253163"/>
            <a:ext cx="4493538" cy="523220"/>
          </a:xfrm>
          <a:prstGeom prst="rect">
            <a:avLst/>
          </a:prstGeom>
        </p:spPr>
        <p:txBody>
          <a:bodyPr wrap="none">
            <a:spAutoFit/>
          </a:bodyPr>
          <a:lstStyle/>
          <a:p>
            <a:r>
              <a:rPr lang="zh-CN" altLang="en-US" sz="2800" dirty="0">
                <a:solidFill>
                  <a:srgbClr val="06518A"/>
                </a:solidFill>
                <a:cs typeface="+mn-ea"/>
              </a:rPr>
              <a:t>无人机图像车辆检测与跟踪</a:t>
            </a:r>
            <a:endParaRPr lang="zh-CN" altLang="en-US" sz="2800" dirty="0">
              <a:solidFill>
                <a:srgbClr val="06518A"/>
              </a:solidFill>
              <a:cs typeface="+mn-ea"/>
              <a:sym typeface="+mn-lt"/>
            </a:endParaRPr>
          </a:p>
        </p:txBody>
      </p:sp>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grpSp>
        <p:nvGrpSpPr>
          <p:cNvPr id="29" name="组合 28">
            <a:extLst>
              <a:ext uri="{FF2B5EF4-FFF2-40B4-BE49-F238E27FC236}">
                <a16:creationId xmlns:a16="http://schemas.microsoft.com/office/drawing/2014/main" id="{9AD870F3-C3A6-42A5-89EE-C4E74B28EC87}"/>
              </a:ext>
            </a:extLst>
          </p:cNvPr>
          <p:cNvGrpSpPr/>
          <p:nvPr/>
        </p:nvGrpSpPr>
        <p:grpSpPr>
          <a:xfrm>
            <a:off x="315742" y="3205"/>
            <a:ext cx="999853" cy="947419"/>
            <a:chOff x="315742" y="3205"/>
            <a:chExt cx="999853" cy="947419"/>
          </a:xfrm>
        </p:grpSpPr>
        <p:sp>
          <p:nvSpPr>
            <p:cNvPr id="33" name="矩形 32">
              <a:extLst>
                <a:ext uri="{FF2B5EF4-FFF2-40B4-BE49-F238E27FC236}">
                  <a16:creationId xmlns:a16="http://schemas.microsoft.com/office/drawing/2014/main" id="{E700EF03-0437-4BA0-A205-F971F68B85F3}"/>
                </a:ext>
              </a:extLst>
            </p:cNvPr>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4" name="矩形 33">
              <a:extLst>
                <a:ext uri="{FF2B5EF4-FFF2-40B4-BE49-F238E27FC236}">
                  <a16:creationId xmlns:a16="http://schemas.microsoft.com/office/drawing/2014/main" id="{A4DB3835-D643-4026-91F5-452CC18C711A}"/>
                </a:ext>
              </a:extLst>
            </p:cNvPr>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5" name="圆角矩形 30">
              <a:extLst>
                <a:ext uri="{FF2B5EF4-FFF2-40B4-BE49-F238E27FC236}">
                  <a16:creationId xmlns:a16="http://schemas.microsoft.com/office/drawing/2014/main" id="{67EC298D-1EE4-4C47-B438-BAEF1A266097}"/>
                </a:ext>
              </a:extLst>
            </p:cNvPr>
            <p:cNvSpPr/>
            <p:nvPr/>
          </p:nvSpPr>
          <p:spPr>
            <a:xfrm>
              <a:off x="579744" y="254032"/>
              <a:ext cx="471847" cy="471847"/>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6" name="Freeform 189">
              <a:extLst>
                <a:ext uri="{FF2B5EF4-FFF2-40B4-BE49-F238E27FC236}">
                  <a16:creationId xmlns:a16="http://schemas.microsoft.com/office/drawing/2014/main" id="{CA4D38BA-3200-4D15-A570-D30589F843DA}"/>
                </a:ext>
              </a:extLst>
            </p:cNvPr>
            <p:cNvSpPr>
              <a:spLocks noEditPoints="1"/>
            </p:cNvSpPr>
            <p:nvPr/>
          </p:nvSpPr>
          <p:spPr bwMode="auto">
            <a:xfrm>
              <a:off x="639080" y="313368"/>
              <a:ext cx="353174" cy="353174"/>
            </a:xfrm>
            <a:custGeom>
              <a:avLst/>
              <a:gdLst>
                <a:gd name="T0" fmla="*/ 148 w 170"/>
                <a:gd name="T1" fmla="*/ 69 h 170"/>
                <a:gd name="T2" fmla="*/ 150 w 170"/>
                <a:gd name="T3" fmla="*/ 41 h 170"/>
                <a:gd name="T4" fmla="*/ 141 w 170"/>
                <a:gd name="T5" fmla="*/ 21 h 170"/>
                <a:gd name="T6" fmla="*/ 118 w 170"/>
                <a:gd name="T7" fmla="*/ 29 h 170"/>
                <a:gd name="T8" fmla="*/ 99 w 170"/>
                <a:gd name="T9" fmla="*/ 8 h 170"/>
                <a:gd name="T10" fmla="*/ 71 w 170"/>
                <a:gd name="T11" fmla="*/ 8 h 170"/>
                <a:gd name="T12" fmla="*/ 52 w 170"/>
                <a:gd name="T13" fmla="*/ 29 h 170"/>
                <a:gd name="T14" fmla="*/ 30 w 170"/>
                <a:gd name="T15" fmla="*/ 21 h 170"/>
                <a:gd name="T16" fmla="*/ 21 w 170"/>
                <a:gd name="T17" fmla="*/ 41 h 170"/>
                <a:gd name="T18" fmla="*/ 22 w 170"/>
                <a:gd name="T19" fmla="*/ 69 h 170"/>
                <a:gd name="T20" fmla="*/ 0 w 170"/>
                <a:gd name="T21" fmla="*/ 79 h 170"/>
                <a:gd name="T22" fmla="*/ 19 w 170"/>
                <a:gd name="T23" fmla="*/ 100 h 170"/>
                <a:gd name="T24" fmla="*/ 28 w 170"/>
                <a:gd name="T25" fmla="*/ 122 h 170"/>
                <a:gd name="T26" fmla="*/ 21 w 170"/>
                <a:gd name="T27" fmla="*/ 141 h 170"/>
                <a:gd name="T28" fmla="*/ 48 w 170"/>
                <a:gd name="T29" fmla="*/ 142 h 170"/>
                <a:gd name="T30" fmla="*/ 71 w 170"/>
                <a:gd name="T31" fmla="*/ 151 h 170"/>
                <a:gd name="T32" fmla="*/ 92 w 170"/>
                <a:gd name="T33" fmla="*/ 170 h 170"/>
                <a:gd name="T34" fmla="*/ 102 w 170"/>
                <a:gd name="T35" fmla="*/ 148 h 170"/>
                <a:gd name="T36" fmla="*/ 130 w 170"/>
                <a:gd name="T37" fmla="*/ 150 h 170"/>
                <a:gd name="T38" fmla="*/ 152 w 170"/>
                <a:gd name="T39" fmla="*/ 135 h 170"/>
                <a:gd name="T40" fmla="*/ 141 w 170"/>
                <a:gd name="T41" fmla="*/ 118 h 170"/>
                <a:gd name="T42" fmla="*/ 162 w 170"/>
                <a:gd name="T43" fmla="*/ 100 h 170"/>
                <a:gd name="T44" fmla="*/ 162 w 170"/>
                <a:gd name="T45" fmla="*/ 71 h 170"/>
                <a:gd name="T46" fmla="*/ 151 w 170"/>
                <a:gd name="T47" fmla="*/ 94 h 170"/>
                <a:gd name="T48" fmla="*/ 138 w 170"/>
                <a:gd name="T49" fmla="*/ 126 h 170"/>
                <a:gd name="T50" fmla="*/ 145 w 170"/>
                <a:gd name="T51" fmla="*/ 137 h 170"/>
                <a:gd name="T52" fmla="*/ 126 w 170"/>
                <a:gd name="T53" fmla="*/ 138 h 170"/>
                <a:gd name="T54" fmla="*/ 100 w 170"/>
                <a:gd name="T55" fmla="*/ 142 h 170"/>
                <a:gd name="T56" fmla="*/ 92 w 170"/>
                <a:gd name="T57" fmla="*/ 164 h 170"/>
                <a:gd name="T58" fmla="*/ 77 w 170"/>
                <a:gd name="T59" fmla="*/ 151 h 170"/>
                <a:gd name="T60" fmla="*/ 51 w 170"/>
                <a:gd name="T61" fmla="*/ 135 h 170"/>
                <a:gd name="T62" fmla="*/ 34 w 170"/>
                <a:gd name="T63" fmla="*/ 146 h 170"/>
                <a:gd name="T64" fmla="*/ 25 w 170"/>
                <a:gd name="T65" fmla="*/ 134 h 170"/>
                <a:gd name="T66" fmla="*/ 28 w 170"/>
                <a:gd name="T67" fmla="*/ 100 h 170"/>
                <a:gd name="T68" fmla="*/ 6 w 170"/>
                <a:gd name="T69" fmla="*/ 92 h 170"/>
                <a:gd name="T70" fmla="*/ 19 w 170"/>
                <a:gd name="T71" fmla="*/ 77 h 170"/>
                <a:gd name="T72" fmla="*/ 33 w 170"/>
                <a:gd name="T73" fmla="*/ 44 h 170"/>
                <a:gd name="T74" fmla="*/ 25 w 170"/>
                <a:gd name="T75" fmla="*/ 34 h 170"/>
                <a:gd name="T76" fmla="*/ 44 w 170"/>
                <a:gd name="T77" fmla="*/ 33 h 170"/>
                <a:gd name="T78" fmla="*/ 70 w 170"/>
                <a:gd name="T79" fmla="*/ 28 h 170"/>
                <a:gd name="T80" fmla="*/ 79 w 170"/>
                <a:gd name="T81" fmla="*/ 6 h 170"/>
                <a:gd name="T82" fmla="*/ 93 w 170"/>
                <a:gd name="T83" fmla="*/ 19 h 170"/>
                <a:gd name="T84" fmla="*/ 126 w 170"/>
                <a:gd name="T85" fmla="*/ 33 h 170"/>
                <a:gd name="T86" fmla="*/ 146 w 170"/>
                <a:gd name="T87" fmla="*/ 34 h 170"/>
                <a:gd name="T88" fmla="*/ 138 w 170"/>
                <a:gd name="T89" fmla="*/ 44 h 170"/>
                <a:gd name="T90" fmla="*/ 151 w 170"/>
                <a:gd name="T91" fmla="*/ 77 h 170"/>
                <a:gd name="T92" fmla="*/ 164 w 170"/>
                <a:gd name="T93" fmla="*/ 92 h 170"/>
                <a:gd name="T94" fmla="*/ 85 w 170"/>
                <a:gd name="T95" fmla="*/ 109 h 170"/>
                <a:gd name="T96" fmla="*/ 85 w 170"/>
                <a:gd name="T97" fmla="*/ 103 h 170"/>
                <a:gd name="T98" fmla="*/ 103 w 170"/>
                <a:gd name="T99" fmla="*/ 8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0">
                  <a:moveTo>
                    <a:pt x="162" y="71"/>
                  </a:moveTo>
                  <a:cubicBezTo>
                    <a:pt x="151" y="71"/>
                    <a:pt x="151" y="71"/>
                    <a:pt x="151" y="71"/>
                  </a:cubicBezTo>
                  <a:cubicBezTo>
                    <a:pt x="150" y="71"/>
                    <a:pt x="148" y="70"/>
                    <a:pt x="148" y="69"/>
                  </a:cubicBezTo>
                  <a:cubicBezTo>
                    <a:pt x="141" y="53"/>
                    <a:pt x="141" y="53"/>
                    <a:pt x="141" y="53"/>
                  </a:cubicBezTo>
                  <a:cubicBezTo>
                    <a:pt x="141" y="52"/>
                    <a:pt x="141" y="50"/>
                    <a:pt x="142" y="49"/>
                  </a:cubicBezTo>
                  <a:cubicBezTo>
                    <a:pt x="150" y="41"/>
                    <a:pt x="150" y="41"/>
                    <a:pt x="150" y="41"/>
                  </a:cubicBezTo>
                  <a:cubicBezTo>
                    <a:pt x="151" y="39"/>
                    <a:pt x="152" y="37"/>
                    <a:pt x="152" y="35"/>
                  </a:cubicBezTo>
                  <a:cubicBezTo>
                    <a:pt x="152" y="33"/>
                    <a:pt x="151" y="31"/>
                    <a:pt x="150" y="30"/>
                  </a:cubicBezTo>
                  <a:cubicBezTo>
                    <a:pt x="141" y="21"/>
                    <a:pt x="141" y="21"/>
                    <a:pt x="141" y="21"/>
                  </a:cubicBezTo>
                  <a:cubicBezTo>
                    <a:pt x="138" y="18"/>
                    <a:pt x="133" y="18"/>
                    <a:pt x="130" y="21"/>
                  </a:cubicBezTo>
                  <a:cubicBezTo>
                    <a:pt x="122" y="29"/>
                    <a:pt x="122" y="29"/>
                    <a:pt x="122" y="29"/>
                  </a:cubicBezTo>
                  <a:cubicBezTo>
                    <a:pt x="121" y="30"/>
                    <a:pt x="119" y="30"/>
                    <a:pt x="118" y="29"/>
                  </a:cubicBezTo>
                  <a:cubicBezTo>
                    <a:pt x="102" y="23"/>
                    <a:pt x="102" y="23"/>
                    <a:pt x="102" y="23"/>
                  </a:cubicBezTo>
                  <a:cubicBezTo>
                    <a:pt x="100" y="22"/>
                    <a:pt x="99" y="21"/>
                    <a:pt x="99" y="19"/>
                  </a:cubicBezTo>
                  <a:cubicBezTo>
                    <a:pt x="99" y="8"/>
                    <a:pt x="99" y="8"/>
                    <a:pt x="99" y="8"/>
                  </a:cubicBezTo>
                  <a:cubicBezTo>
                    <a:pt x="99" y="4"/>
                    <a:pt x="96" y="0"/>
                    <a:pt x="92" y="0"/>
                  </a:cubicBezTo>
                  <a:cubicBezTo>
                    <a:pt x="79" y="0"/>
                    <a:pt x="79" y="0"/>
                    <a:pt x="79" y="0"/>
                  </a:cubicBezTo>
                  <a:cubicBezTo>
                    <a:pt x="74" y="0"/>
                    <a:pt x="71" y="4"/>
                    <a:pt x="71" y="8"/>
                  </a:cubicBezTo>
                  <a:cubicBezTo>
                    <a:pt x="71" y="19"/>
                    <a:pt x="71" y="19"/>
                    <a:pt x="71" y="19"/>
                  </a:cubicBezTo>
                  <a:cubicBezTo>
                    <a:pt x="71" y="21"/>
                    <a:pt x="70" y="22"/>
                    <a:pt x="68" y="23"/>
                  </a:cubicBezTo>
                  <a:cubicBezTo>
                    <a:pt x="52" y="29"/>
                    <a:pt x="52" y="29"/>
                    <a:pt x="52" y="29"/>
                  </a:cubicBezTo>
                  <a:cubicBezTo>
                    <a:pt x="51" y="30"/>
                    <a:pt x="49" y="30"/>
                    <a:pt x="48" y="29"/>
                  </a:cubicBezTo>
                  <a:cubicBezTo>
                    <a:pt x="41" y="21"/>
                    <a:pt x="41" y="21"/>
                    <a:pt x="41" y="21"/>
                  </a:cubicBezTo>
                  <a:cubicBezTo>
                    <a:pt x="38" y="18"/>
                    <a:pt x="33" y="18"/>
                    <a:pt x="30" y="21"/>
                  </a:cubicBezTo>
                  <a:cubicBezTo>
                    <a:pt x="21" y="30"/>
                    <a:pt x="21" y="30"/>
                    <a:pt x="21" y="30"/>
                  </a:cubicBezTo>
                  <a:cubicBezTo>
                    <a:pt x="19" y="31"/>
                    <a:pt x="18" y="33"/>
                    <a:pt x="18" y="35"/>
                  </a:cubicBezTo>
                  <a:cubicBezTo>
                    <a:pt x="18" y="37"/>
                    <a:pt x="19" y="39"/>
                    <a:pt x="21" y="41"/>
                  </a:cubicBezTo>
                  <a:cubicBezTo>
                    <a:pt x="28" y="49"/>
                    <a:pt x="28" y="49"/>
                    <a:pt x="28" y="49"/>
                  </a:cubicBezTo>
                  <a:cubicBezTo>
                    <a:pt x="29" y="50"/>
                    <a:pt x="30" y="52"/>
                    <a:pt x="29" y="53"/>
                  </a:cubicBezTo>
                  <a:cubicBezTo>
                    <a:pt x="22" y="69"/>
                    <a:pt x="22" y="69"/>
                    <a:pt x="22" y="69"/>
                  </a:cubicBezTo>
                  <a:cubicBezTo>
                    <a:pt x="22" y="70"/>
                    <a:pt x="20" y="71"/>
                    <a:pt x="19" y="71"/>
                  </a:cubicBezTo>
                  <a:cubicBezTo>
                    <a:pt x="8" y="71"/>
                    <a:pt x="8" y="71"/>
                    <a:pt x="8" y="71"/>
                  </a:cubicBezTo>
                  <a:cubicBezTo>
                    <a:pt x="4" y="71"/>
                    <a:pt x="0" y="75"/>
                    <a:pt x="0" y="79"/>
                  </a:cubicBezTo>
                  <a:cubicBezTo>
                    <a:pt x="0" y="92"/>
                    <a:pt x="0" y="92"/>
                    <a:pt x="0" y="92"/>
                  </a:cubicBezTo>
                  <a:cubicBezTo>
                    <a:pt x="0" y="96"/>
                    <a:pt x="4" y="100"/>
                    <a:pt x="8" y="100"/>
                  </a:cubicBezTo>
                  <a:cubicBezTo>
                    <a:pt x="19" y="100"/>
                    <a:pt x="19" y="100"/>
                    <a:pt x="19" y="100"/>
                  </a:cubicBezTo>
                  <a:cubicBezTo>
                    <a:pt x="20" y="100"/>
                    <a:pt x="22" y="101"/>
                    <a:pt x="22" y="102"/>
                  </a:cubicBezTo>
                  <a:cubicBezTo>
                    <a:pt x="29" y="118"/>
                    <a:pt x="29" y="118"/>
                    <a:pt x="29" y="118"/>
                  </a:cubicBezTo>
                  <a:cubicBezTo>
                    <a:pt x="30" y="119"/>
                    <a:pt x="29" y="121"/>
                    <a:pt x="28" y="122"/>
                  </a:cubicBezTo>
                  <a:cubicBezTo>
                    <a:pt x="21" y="130"/>
                    <a:pt x="21" y="130"/>
                    <a:pt x="21" y="130"/>
                  </a:cubicBezTo>
                  <a:cubicBezTo>
                    <a:pt x="19" y="131"/>
                    <a:pt x="18" y="133"/>
                    <a:pt x="18" y="135"/>
                  </a:cubicBezTo>
                  <a:cubicBezTo>
                    <a:pt x="18" y="138"/>
                    <a:pt x="19" y="139"/>
                    <a:pt x="21" y="141"/>
                  </a:cubicBezTo>
                  <a:cubicBezTo>
                    <a:pt x="30" y="150"/>
                    <a:pt x="30" y="150"/>
                    <a:pt x="30" y="150"/>
                  </a:cubicBezTo>
                  <a:cubicBezTo>
                    <a:pt x="33" y="153"/>
                    <a:pt x="38" y="153"/>
                    <a:pt x="41" y="150"/>
                  </a:cubicBezTo>
                  <a:cubicBezTo>
                    <a:pt x="48" y="142"/>
                    <a:pt x="48" y="142"/>
                    <a:pt x="48" y="142"/>
                  </a:cubicBezTo>
                  <a:cubicBezTo>
                    <a:pt x="49" y="141"/>
                    <a:pt x="51" y="141"/>
                    <a:pt x="53" y="142"/>
                  </a:cubicBezTo>
                  <a:cubicBezTo>
                    <a:pt x="69" y="148"/>
                    <a:pt x="69" y="148"/>
                    <a:pt x="69" y="148"/>
                  </a:cubicBezTo>
                  <a:cubicBezTo>
                    <a:pt x="70" y="149"/>
                    <a:pt x="71" y="150"/>
                    <a:pt x="71" y="151"/>
                  </a:cubicBezTo>
                  <a:cubicBezTo>
                    <a:pt x="71" y="163"/>
                    <a:pt x="71" y="163"/>
                    <a:pt x="71" y="163"/>
                  </a:cubicBezTo>
                  <a:cubicBezTo>
                    <a:pt x="71" y="167"/>
                    <a:pt x="74" y="170"/>
                    <a:pt x="79" y="170"/>
                  </a:cubicBezTo>
                  <a:cubicBezTo>
                    <a:pt x="92" y="170"/>
                    <a:pt x="92" y="170"/>
                    <a:pt x="92" y="170"/>
                  </a:cubicBezTo>
                  <a:cubicBezTo>
                    <a:pt x="96" y="170"/>
                    <a:pt x="99" y="167"/>
                    <a:pt x="99" y="163"/>
                  </a:cubicBezTo>
                  <a:cubicBezTo>
                    <a:pt x="99" y="151"/>
                    <a:pt x="99" y="151"/>
                    <a:pt x="99" y="151"/>
                  </a:cubicBezTo>
                  <a:cubicBezTo>
                    <a:pt x="99" y="150"/>
                    <a:pt x="100" y="149"/>
                    <a:pt x="102" y="148"/>
                  </a:cubicBezTo>
                  <a:cubicBezTo>
                    <a:pt x="118" y="142"/>
                    <a:pt x="118" y="142"/>
                    <a:pt x="118" y="142"/>
                  </a:cubicBezTo>
                  <a:cubicBezTo>
                    <a:pt x="119" y="141"/>
                    <a:pt x="121" y="141"/>
                    <a:pt x="122" y="142"/>
                  </a:cubicBezTo>
                  <a:cubicBezTo>
                    <a:pt x="130" y="150"/>
                    <a:pt x="130" y="150"/>
                    <a:pt x="130" y="150"/>
                  </a:cubicBezTo>
                  <a:cubicBezTo>
                    <a:pt x="133" y="153"/>
                    <a:pt x="138" y="153"/>
                    <a:pt x="141" y="150"/>
                  </a:cubicBezTo>
                  <a:cubicBezTo>
                    <a:pt x="150" y="141"/>
                    <a:pt x="150" y="141"/>
                    <a:pt x="150" y="141"/>
                  </a:cubicBezTo>
                  <a:cubicBezTo>
                    <a:pt x="151" y="139"/>
                    <a:pt x="152" y="138"/>
                    <a:pt x="152" y="135"/>
                  </a:cubicBezTo>
                  <a:cubicBezTo>
                    <a:pt x="152" y="133"/>
                    <a:pt x="151" y="131"/>
                    <a:pt x="150" y="130"/>
                  </a:cubicBezTo>
                  <a:cubicBezTo>
                    <a:pt x="142" y="122"/>
                    <a:pt x="142" y="122"/>
                    <a:pt x="142" y="122"/>
                  </a:cubicBezTo>
                  <a:cubicBezTo>
                    <a:pt x="141" y="121"/>
                    <a:pt x="141" y="119"/>
                    <a:pt x="141" y="118"/>
                  </a:cubicBezTo>
                  <a:cubicBezTo>
                    <a:pt x="148" y="102"/>
                    <a:pt x="148" y="102"/>
                    <a:pt x="148" y="102"/>
                  </a:cubicBezTo>
                  <a:cubicBezTo>
                    <a:pt x="148" y="101"/>
                    <a:pt x="150" y="100"/>
                    <a:pt x="151" y="100"/>
                  </a:cubicBezTo>
                  <a:cubicBezTo>
                    <a:pt x="162" y="100"/>
                    <a:pt x="162" y="100"/>
                    <a:pt x="162" y="100"/>
                  </a:cubicBezTo>
                  <a:cubicBezTo>
                    <a:pt x="167" y="100"/>
                    <a:pt x="170" y="96"/>
                    <a:pt x="170" y="92"/>
                  </a:cubicBezTo>
                  <a:cubicBezTo>
                    <a:pt x="170" y="79"/>
                    <a:pt x="170" y="79"/>
                    <a:pt x="170" y="79"/>
                  </a:cubicBezTo>
                  <a:cubicBezTo>
                    <a:pt x="170" y="75"/>
                    <a:pt x="167" y="71"/>
                    <a:pt x="162" y="71"/>
                  </a:cubicBezTo>
                  <a:close/>
                  <a:moveTo>
                    <a:pt x="164" y="92"/>
                  </a:moveTo>
                  <a:cubicBezTo>
                    <a:pt x="164" y="93"/>
                    <a:pt x="163" y="94"/>
                    <a:pt x="162" y="94"/>
                  </a:cubicBezTo>
                  <a:cubicBezTo>
                    <a:pt x="151" y="94"/>
                    <a:pt x="151" y="94"/>
                    <a:pt x="151" y="94"/>
                  </a:cubicBezTo>
                  <a:cubicBezTo>
                    <a:pt x="147" y="94"/>
                    <a:pt x="143" y="96"/>
                    <a:pt x="142" y="100"/>
                  </a:cubicBezTo>
                  <a:cubicBezTo>
                    <a:pt x="136" y="115"/>
                    <a:pt x="136" y="115"/>
                    <a:pt x="136" y="115"/>
                  </a:cubicBezTo>
                  <a:cubicBezTo>
                    <a:pt x="134" y="119"/>
                    <a:pt x="135" y="124"/>
                    <a:pt x="138" y="126"/>
                  </a:cubicBezTo>
                  <a:cubicBezTo>
                    <a:pt x="146" y="134"/>
                    <a:pt x="146" y="134"/>
                    <a:pt x="146" y="134"/>
                  </a:cubicBezTo>
                  <a:cubicBezTo>
                    <a:pt x="146" y="135"/>
                    <a:pt x="146" y="135"/>
                    <a:pt x="146" y="135"/>
                  </a:cubicBezTo>
                  <a:cubicBezTo>
                    <a:pt x="146" y="136"/>
                    <a:pt x="146" y="136"/>
                    <a:pt x="145" y="137"/>
                  </a:cubicBezTo>
                  <a:cubicBezTo>
                    <a:pt x="136" y="146"/>
                    <a:pt x="136" y="146"/>
                    <a:pt x="136" y="146"/>
                  </a:cubicBezTo>
                  <a:cubicBezTo>
                    <a:pt x="136" y="147"/>
                    <a:pt x="135" y="147"/>
                    <a:pt x="134" y="146"/>
                  </a:cubicBezTo>
                  <a:cubicBezTo>
                    <a:pt x="126" y="138"/>
                    <a:pt x="126" y="138"/>
                    <a:pt x="126" y="138"/>
                  </a:cubicBezTo>
                  <a:cubicBezTo>
                    <a:pt x="124" y="136"/>
                    <a:pt x="122" y="135"/>
                    <a:pt x="119" y="135"/>
                  </a:cubicBezTo>
                  <a:cubicBezTo>
                    <a:pt x="118" y="135"/>
                    <a:pt x="116" y="136"/>
                    <a:pt x="115" y="136"/>
                  </a:cubicBezTo>
                  <a:cubicBezTo>
                    <a:pt x="100" y="142"/>
                    <a:pt x="100" y="142"/>
                    <a:pt x="100" y="142"/>
                  </a:cubicBezTo>
                  <a:cubicBezTo>
                    <a:pt x="96" y="144"/>
                    <a:pt x="93" y="148"/>
                    <a:pt x="93" y="151"/>
                  </a:cubicBezTo>
                  <a:cubicBezTo>
                    <a:pt x="93" y="163"/>
                    <a:pt x="93" y="163"/>
                    <a:pt x="93" y="163"/>
                  </a:cubicBezTo>
                  <a:cubicBezTo>
                    <a:pt x="93" y="164"/>
                    <a:pt x="93" y="164"/>
                    <a:pt x="92" y="164"/>
                  </a:cubicBezTo>
                  <a:cubicBezTo>
                    <a:pt x="79" y="164"/>
                    <a:pt x="79" y="164"/>
                    <a:pt x="79" y="164"/>
                  </a:cubicBezTo>
                  <a:cubicBezTo>
                    <a:pt x="78" y="164"/>
                    <a:pt x="77" y="164"/>
                    <a:pt x="77" y="163"/>
                  </a:cubicBezTo>
                  <a:cubicBezTo>
                    <a:pt x="77" y="151"/>
                    <a:pt x="77" y="151"/>
                    <a:pt x="77" y="151"/>
                  </a:cubicBezTo>
                  <a:cubicBezTo>
                    <a:pt x="77" y="148"/>
                    <a:pt x="74" y="144"/>
                    <a:pt x="71" y="143"/>
                  </a:cubicBezTo>
                  <a:cubicBezTo>
                    <a:pt x="55" y="136"/>
                    <a:pt x="55" y="136"/>
                    <a:pt x="55" y="136"/>
                  </a:cubicBezTo>
                  <a:cubicBezTo>
                    <a:pt x="54" y="136"/>
                    <a:pt x="52" y="135"/>
                    <a:pt x="51" y="135"/>
                  </a:cubicBezTo>
                  <a:cubicBezTo>
                    <a:pt x="48" y="135"/>
                    <a:pt x="46" y="136"/>
                    <a:pt x="44" y="138"/>
                  </a:cubicBezTo>
                  <a:cubicBezTo>
                    <a:pt x="36" y="146"/>
                    <a:pt x="36" y="146"/>
                    <a:pt x="36" y="146"/>
                  </a:cubicBezTo>
                  <a:cubicBezTo>
                    <a:pt x="36" y="146"/>
                    <a:pt x="34" y="146"/>
                    <a:pt x="34" y="146"/>
                  </a:cubicBezTo>
                  <a:cubicBezTo>
                    <a:pt x="25" y="137"/>
                    <a:pt x="25" y="137"/>
                    <a:pt x="25" y="137"/>
                  </a:cubicBezTo>
                  <a:cubicBezTo>
                    <a:pt x="24" y="136"/>
                    <a:pt x="24" y="136"/>
                    <a:pt x="24" y="135"/>
                  </a:cubicBezTo>
                  <a:cubicBezTo>
                    <a:pt x="24" y="135"/>
                    <a:pt x="24" y="135"/>
                    <a:pt x="25" y="134"/>
                  </a:cubicBezTo>
                  <a:cubicBezTo>
                    <a:pt x="33" y="126"/>
                    <a:pt x="33" y="126"/>
                    <a:pt x="33" y="126"/>
                  </a:cubicBezTo>
                  <a:cubicBezTo>
                    <a:pt x="35" y="124"/>
                    <a:pt x="36" y="119"/>
                    <a:pt x="34" y="116"/>
                  </a:cubicBezTo>
                  <a:cubicBezTo>
                    <a:pt x="28" y="100"/>
                    <a:pt x="28" y="100"/>
                    <a:pt x="28" y="100"/>
                  </a:cubicBezTo>
                  <a:cubicBezTo>
                    <a:pt x="27" y="96"/>
                    <a:pt x="23" y="94"/>
                    <a:pt x="19" y="94"/>
                  </a:cubicBezTo>
                  <a:cubicBezTo>
                    <a:pt x="8" y="94"/>
                    <a:pt x="8" y="94"/>
                    <a:pt x="8" y="94"/>
                  </a:cubicBezTo>
                  <a:cubicBezTo>
                    <a:pt x="7" y="94"/>
                    <a:pt x="6" y="93"/>
                    <a:pt x="6" y="92"/>
                  </a:cubicBezTo>
                  <a:cubicBezTo>
                    <a:pt x="6" y="79"/>
                    <a:pt x="6" y="79"/>
                    <a:pt x="6" y="79"/>
                  </a:cubicBezTo>
                  <a:cubicBezTo>
                    <a:pt x="6" y="78"/>
                    <a:pt x="7" y="77"/>
                    <a:pt x="8" y="77"/>
                  </a:cubicBezTo>
                  <a:cubicBezTo>
                    <a:pt x="19" y="77"/>
                    <a:pt x="19" y="77"/>
                    <a:pt x="19" y="77"/>
                  </a:cubicBezTo>
                  <a:cubicBezTo>
                    <a:pt x="23" y="77"/>
                    <a:pt x="27" y="74"/>
                    <a:pt x="28" y="71"/>
                  </a:cubicBezTo>
                  <a:cubicBezTo>
                    <a:pt x="34" y="56"/>
                    <a:pt x="34" y="56"/>
                    <a:pt x="34" y="56"/>
                  </a:cubicBezTo>
                  <a:cubicBezTo>
                    <a:pt x="36" y="52"/>
                    <a:pt x="35" y="47"/>
                    <a:pt x="33" y="44"/>
                  </a:cubicBezTo>
                  <a:cubicBezTo>
                    <a:pt x="25" y="37"/>
                    <a:pt x="25" y="37"/>
                    <a:pt x="25" y="37"/>
                  </a:cubicBezTo>
                  <a:cubicBezTo>
                    <a:pt x="24" y="36"/>
                    <a:pt x="24" y="36"/>
                    <a:pt x="24" y="35"/>
                  </a:cubicBezTo>
                  <a:cubicBezTo>
                    <a:pt x="24" y="35"/>
                    <a:pt x="24" y="34"/>
                    <a:pt x="25" y="34"/>
                  </a:cubicBezTo>
                  <a:cubicBezTo>
                    <a:pt x="34" y="25"/>
                    <a:pt x="34" y="25"/>
                    <a:pt x="34" y="25"/>
                  </a:cubicBezTo>
                  <a:cubicBezTo>
                    <a:pt x="35" y="24"/>
                    <a:pt x="36" y="24"/>
                    <a:pt x="36" y="25"/>
                  </a:cubicBezTo>
                  <a:cubicBezTo>
                    <a:pt x="44" y="33"/>
                    <a:pt x="44" y="33"/>
                    <a:pt x="44" y="33"/>
                  </a:cubicBezTo>
                  <a:cubicBezTo>
                    <a:pt x="46" y="35"/>
                    <a:pt x="48" y="36"/>
                    <a:pt x="51" y="36"/>
                  </a:cubicBezTo>
                  <a:cubicBezTo>
                    <a:pt x="52" y="36"/>
                    <a:pt x="54" y="35"/>
                    <a:pt x="55" y="35"/>
                  </a:cubicBezTo>
                  <a:cubicBezTo>
                    <a:pt x="70" y="28"/>
                    <a:pt x="70" y="28"/>
                    <a:pt x="70" y="28"/>
                  </a:cubicBezTo>
                  <a:cubicBezTo>
                    <a:pt x="74" y="27"/>
                    <a:pt x="77" y="23"/>
                    <a:pt x="77" y="19"/>
                  </a:cubicBezTo>
                  <a:cubicBezTo>
                    <a:pt x="77" y="8"/>
                    <a:pt x="77" y="8"/>
                    <a:pt x="77" y="8"/>
                  </a:cubicBezTo>
                  <a:cubicBezTo>
                    <a:pt x="77" y="7"/>
                    <a:pt x="78" y="6"/>
                    <a:pt x="79" y="6"/>
                  </a:cubicBezTo>
                  <a:cubicBezTo>
                    <a:pt x="92" y="6"/>
                    <a:pt x="92" y="6"/>
                    <a:pt x="92" y="6"/>
                  </a:cubicBezTo>
                  <a:cubicBezTo>
                    <a:pt x="93" y="6"/>
                    <a:pt x="93" y="7"/>
                    <a:pt x="93" y="8"/>
                  </a:cubicBezTo>
                  <a:cubicBezTo>
                    <a:pt x="93" y="19"/>
                    <a:pt x="93" y="19"/>
                    <a:pt x="93" y="19"/>
                  </a:cubicBezTo>
                  <a:cubicBezTo>
                    <a:pt x="93" y="23"/>
                    <a:pt x="96" y="27"/>
                    <a:pt x="100" y="28"/>
                  </a:cubicBezTo>
                  <a:cubicBezTo>
                    <a:pt x="115" y="35"/>
                    <a:pt x="115" y="35"/>
                    <a:pt x="115" y="35"/>
                  </a:cubicBezTo>
                  <a:cubicBezTo>
                    <a:pt x="118" y="36"/>
                    <a:pt x="123" y="36"/>
                    <a:pt x="126" y="33"/>
                  </a:cubicBezTo>
                  <a:cubicBezTo>
                    <a:pt x="134" y="25"/>
                    <a:pt x="134" y="25"/>
                    <a:pt x="134" y="25"/>
                  </a:cubicBezTo>
                  <a:cubicBezTo>
                    <a:pt x="135" y="24"/>
                    <a:pt x="136" y="24"/>
                    <a:pt x="136" y="25"/>
                  </a:cubicBezTo>
                  <a:cubicBezTo>
                    <a:pt x="146" y="34"/>
                    <a:pt x="146" y="34"/>
                    <a:pt x="146" y="34"/>
                  </a:cubicBezTo>
                  <a:cubicBezTo>
                    <a:pt x="146" y="34"/>
                    <a:pt x="146" y="35"/>
                    <a:pt x="146" y="35"/>
                  </a:cubicBezTo>
                  <a:cubicBezTo>
                    <a:pt x="146" y="36"/>
                    <a:pt x="146" y="36"/>
                    <a:pt x="145" y="37"/>
                  </a:cubicBezTo>
                  <a:cubicBezTo>
                    <a:pt x="138" y="44"/>
                    <a:pt x="138" y="44"/>
                    <a:pt x="138" y="44"/>
                  </a:cubicBezTo>
                  <a:cubicBezTo>
                    <a:pt x="135" y="47"/>
                    <a:pt x="134" y="52"/>
                    <a:pt x="136" y="55"/>
                  </a:cubicBezTo>
                  <a:cubicBezTo>
                    <a:pt x="142" y="71"/>
                    <a:pt x="142" y="71"/>
                    <a:pt x="142" y="71"/>
                  </a:cubicBezTo>
                  <a:cubicBezTo>
                    <a:pt x="143" y="74"/>
                    <a:pt x="147" y="77"/>
                    <a:pt x="151" y="77"/>
                  </a:cubicBezTo>
                  <a:cubicBezTo>
                    <a:pt x="162" y="77"/>
                    <a:pt x="162" y="77"/>
                    <a:pt x="162" y="77"/>
                  </a:cubicBezTo>
                  <a:cubicBezTo>
                    <a:pt x="163" y="77"/>
                    <a:pt x="164" y="78"/>
                    <a:pt x="164" y="79"/>
                  </a:cubicBezTo>
                  <a:lnTo>
                    <a:pt x="164" y="92"/>
                  </a:lnTo>
                  <a:close/>
                  <a:moveTo>
                    <a:pt x="85" y="62"/>
                  </a:moveTo>
                  <a:cubicBezTo>
                    <a:pt x="72" y="62"/>
                    <a:pt x="62" y="72"/>
                    <a:pt x="62" y="85"/>
                  </a:cubicBezTo>
                  <a:cubicBezTo>
                    <a:pt x="62" y="98"/>
                    <a:pt x="72" y="109"/>
                    <a:pt x="85" y="109"/>
                  </a:cubicBezTo>
                  <a:cubicBezTo>
                    <a:pt x="98" y="109"/>
                    <a:pt x="109" y="98"/>
                    <a:pt x="109" y="85"/>
                  </a:cubicBezTo>
                  <a:cubicBezTo>
                    <a:pt x="109" y="72"/>
                    <a:pt x="98" y="62"/>
                    <a:pt x="85" y="62"/>
                  </a:cubicBezTo>
                  <a:close/>
                  <a:moveTo>
                    <a:pt x="85" y="103"/>
                  </a:moveTo>
                  <a:cubicBezTo>
                    <a:pt x="76" y="103"/>
                    <a:pt x="68" y="95"/>
                    <a:pt x="68" y="85"/>
                  </a:cubicBezTo>
                  <a:cubicBezTo>
                    <a:pt x="68" y="76"/>
                    <a:pt x="76" y="68"/>
                    <a:pt x="85" y="68"/>
                  </a:cubicBezTo>
                  <a:cubicBezTo>
                    <a:pt x="95" y="68"/>
                    <a:pt x="103" y="76"/>
                    <a:pt x="103" y="85"/>
                  </a:cubicBezTo>
                  <a:cubicBezTo>
                    <a:pt x="103" y="95"/>
                    <a:pt x="95" y="103"/>
                    <a:pt x="85" y="10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pic>
        <p:nvPicPr>
          <p:cNvPr id="3" name="图片 2">
            <a:extLst>
              <a:ext uri="{FF2B5EF4-FFF2-40B4-BE49-F238E27FC236}">
                <a16:creationId xmlns:a16="http://schemas.microsoft.com/office/drawing/2014/main" id="{957412A4-B569-4F14-AF19-8135392469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591" y="1402430"/>
            <a:ext cx="9869714" cy="3579070"/>
          </a:xfrm>
          <a:prstGeom prst="rect">
            <a:avLst/>
          </a:prstGeom>
        </p:spPr>
      </p:pic>
    </p:spTree>
    <p:extLst>
      <p:ext uri="{BB962C8B-B14F-4D97-AF65-F5344CB8AC3E}">
        <p14:creationId xmlns:p14="http://schemas.microsoft.com/office/powerpoint/2010/main" val="3751115005"/>
      </p:ext>
    </p:extLst>
  </p:cSld>
  <p:clrMapOvr>
    <a:masterClrMapping/>
  </p:clrMapOvr>
  <mc:AlternateContent xmlns:mc="http://schemas.openxmlformats.org/markup-compatibility/2006" xmlns:p14="http://schemas.microsoft.com/office/powerpoint/2010/main">
    <mc:Choice Requires="p14">
      <p:transition spd="slow" p14:dur="1600" advTm="84334">
        <p:blinds dir="vert"/>
      </p:transition>
    </mc:Choice>
    <mc:Fallback xmlns="">
      <p:transition spd="slow" advTm="84334">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fltVal val="0"/>
                                          </p:val>
                                        </p:tav>
                                        <p:tav tm="100000">
                                          <p:val>
                                            <p:strVal val="#ppt_w"/>
                                          </p:val>
                                        </p:tav>
                                      </p:tavLst>
                                    </p:anim>
                                    <p:anim calcmode="lin" valueType="num">
                                      <p:cBhvr>
                                        <p:cTn id="8" dur="500" fill="hold"/>
                                        <p:tgtEl>
                                          <p:spTgt spid="32"/>
                                        </p:tgtEl>
                                        <p:attrNameLst>
                                          <p:attrName>ppt_h</p:attrName>
                                        </p:attrNameLst>
                                      </p:cBhvr>
                                      <p:tavLst>
                                        <p:tav tm="0">
                                          <p:val>
                                            <p:fltVal val="0"/>
                                          </p:val>
                                        </p:tav>
                                        <p:tav tm="100000">
                                          <p:val>
                                            <p:strVal val="#ppt_h"/>
                                          </p:val>
                                        </p:tav>
                                      </p:tavLst>
                                    </p:anim>
                                    <p:animEffect transition="in" filter="fade">
                                      <p:cBhvr>
                                        <p:cTn id="9" dur="500"/>
                                        <p:tgtEl>
                                          <p:spTgt spid="32"/>
                                        </p:tgtEl>
                                      </p:cBhvr>
                                    </p:animEffect>
                                  </p:childTnLst>
                                </p:cTn>
                              </p:par>
                            </p:childTnLst>
                          </p:cTn>
                        </p:par>
                        <p:par>
                          <p:cTn id="10" fill="hold">
                            <p:stCondLst>
                              <p:cond delay="1600"/>
                            </p:stCondLst>
                            <p:childTnLst>
                              <p:par>
                                <p:cTn id="11" presetID="42" presetClass="entr" presetSubtype="0"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000"/>
                                        <p:tgtEl>
                                          <p:spTgt spid="27"/>
                                        </p:tgtEl>
                                      </p:cBhvr>
                                    </p:animEffect>
                                    <p:anim calcmode="lin" valueType="num">
                                      <p:cBhvr>
                                        <p:cTn id="14" dur="1000" fill="hold"/>
                                        <p:tgtEl>
                                          <p:spTgt spid="27"/>
                                        </p:tgtEl>
                                        <p:attrNameLst>
                                          <p:attrName>ppt_x</p:attrName>
                                        </p:attrNameLst>
                                      </p:cBhvr>
                                      <p:tavLst>
                                        <p:tav tm="0">
                                          <p:val>
                                            <p:strVal val="#ppt_x"/>
                                          </p:val>
                                        </p:tav>
                                        <p:tav tm="100000">
                                          <p:val>
                                            <p:strVal val="#ppt_x"/>
                                          </p:val>
                                        </p:tav>
                                      </p:tavLst>
                                    </p:anim>
                                    <p:anim calcmode="lin" valueType="num">
                                      <p:cBhvr>
                                        <p:cTn id="15" dur="1000" fill="hold"/>
                                        <p:tgtEl>
                                          <p:spTgt spid="27"/>
                                        </p:tgtEl>
                                        <p:attrNameLst>
                                          <p:attrName>ppt_y</p:attrName>
                                        </p:attrNameLst>
                                      </p:cBhvr>
                                      <p:tavLst>
                                        <p:tav tm="0">
                                          <p:val>
                                            <p:strVal val="#ppt_y+.1"/>
                                          </p:val>
                                        </p:tav>
                                        <p:tav tm="100000">
                                          <p:val>
                                            <p:strVal val="#ppt_y"/>
                                          </p:val>
                                        </p:tav>
                                      </p:tavLst>
                                    </p:anim>
                                  </p:childTnLst>
                                </p:cTn>
                              </p:par>
                            </p:childTnLst>
                          </p:cTn>
                        </p:par>
                        <p:par>
                          <p:cTn id="16" fill="hold">
                            <p:stCondLst>
                              <p:cond delay="2600"/>
                            </p:stCondLst>
                            <p:childTnLst>
                              <p:par>
                                <p:cTn id="17" presetID="2" presetClass="entr" presetSubtype="8" decel="100000" fill="hold" nodeType="after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500" fill="hold"/>
                                        <p:tgtEl>
                                          <p:spTgt spid="29"/>
                                        </p:tgtEl>
                                        <p:attrNameLst>
                                          <p:attrName>ppt_x</p:attrName>
                                        </p:attrNameLst>
                                      </p:cBhvr>
                                      <p:tavLst>
                                        <p:tav tm="0">
                                          <p:val>
                                            <p:strVal val="0-#ppt_w/2"/>
                                          </p:val>
                                        </p:tav>
                                        <p:tav tm="100000">
                                          <p:val>
                                            <p:strVal val="#ppt_x"/>
                                          </p:val>
                                        </p:tav>
                                      </p:tavLst>
                                    </p:anim>
                                    <p:anim calcmode="lin" valueType="num">
                                      <p:cBhvr additive="base">
                                        <p:cTn id="20"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p:cNvPicPr>
            <a:picLocks noChangeAspect="1"/>
          </p:cNvPicPr>
          <p:nvPr/>
        </p:nvPicPr>
        <p:blipFill rotWithShape="1">
          <a:blip r:embed="rId3"/>
          <a:srcRect l="5124" t="28622" r="3501" b="28622"/>
          <a:stretch/>
        </p:blipFill>
        <p:spPr>
          <a:xfrm>
            <a:off x="0" y="-1"/>
            <a:ext cx="4267200" cy="6858001"/>
          </a:xfrm>
          <a:prstGeom prst="rect">
            <a:avLst/>
          </a:prstGeom>
          <a:solidFill>
            <a:srgbClr val="06518A"/>
          </a:solidFill>
        </p:spPr>
      </p:pic>
      <p:sp>
        <p:nvSpPr>
          <p:cNvPr id="8" name="文本框 7"/>
          <p:cNvSpPr txBox="1"/>
          <p:nvPr/>
        </p:nvSpPr>
        <p:spPr>
          <a:xfrm>
            <a:off x="5388271" y="1881902"/>
            <a:ext cx="2031325" cy="646331"/>
          </a:xfrm>
          <a:prstGeom prst="rect">
            <a:avLst/>
          </a:prstGeom>
          <a:noFill/>
        </p:spPr>
        <p:txBody>
          <a:bodyPr wrap="none" rtlCol="0">
            <a:spAutoFit/>
          </a:bodyPr>
          <a:lstStyle/>
          <a:p>
            <a:r>
              <a:rPr lang="zh-CN" altLang="en-US" sz="3600" dirty="0">
                <a:solidFill>
                  <a:srgbClr val="06518A"/>
                </a:solidFill>
                <a:cs typeface="+mn-ea"/>
                <a:sym typeface="+mn-lt"/>
              </a:rPr>
              <a:t>未来展望</a:t>
            </a:r>
          </a:p>
        </p:txBody>
      </p:sp>
      <p:sp>
        <p:nvSpPr>
          <p:cNvPr id="24" name="文本框 23"/>
          <p:cNvSpPr txBox="1"/>
          <p:nvPr/>
        </p:nvSpPr>
        <p:spPr>
          <a:xfrm>
            <a:off x="5464288" y="2790133"/>
            <a:ext cx="6067311" cy="964880"/>
          </a:xfrm>
          <a:prstGeom prst="rect">
            <a:avLst/>
          </a:prstGeom>
          <a:noFill/>
        </p:spPr>
        <p:txBody>
          <a:bodyPr wrap="square" rtlCol="0">
            <a:spAutoFit/>
          </a:bodyPr>
          <a:lstStyle/>
          <a:p>
            <a:pPr>
              <a:lnSpc>
                <a:spcPct val="140000"/>
              </a:lnSpc>
            </a:pPr>
            <a:r>
              <a:rPr lang="zh-CN" altLang="en-US" sz="1400" dirty="0">
                <a:solidFill>
                  <a:schemeClr val="bg2">
                    <a:lumMod val="75000"/>
                  </a:schemeClr>
                </a:solidFill>
                <a:cs typeface="+mn-ea"/>
                <a:sym typeface="+mn-lt"/>
              </a:rPr>
              <a:t>计算机视觉是计算机科学领域中一门重要的研究方向，它致力于使计算机系统能够模拟和理解人类视觉系统的功能。随着深度学习和人工智能的迅猛发展，计算机视觉的未来充满了无限的可能性。</a:t>
            </a:r>
          </a:p>
        </p:txBody>
      </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7" name="文本框 6"/>
          <p:cNvSpPr txBox="1"/>
          <p:nvPr/>
        </p:nvSpPr>
        <p:spPr>
          <a:xfrm>
            <a:off x="1071962" y="1958354"/>
            <a:ext cx="2106667" cy="2215991"/>
          </a:xfrm>
          <a:prstGeom prst="rect">
            <a:avLst/>
          </a:prstGeom>
          <a:noFill/>
        </p:spPr>
        <p:txBody>
          <a:bodyPr wrap="none" rtlCol="0">
            <a:spAutoFit/>
          </a:bodyPr>
          <a:lstStyle/>
          <a:p>
            <a:r>
              <a:rPr lang="en-US" altLang="zh-CN" sz="13800" dirty="0">
                <a:solidFill>
                  <a:schemeClr val="bg1"/>
                </a:solidFill>
                <a:cs typeface="+mn-ea"/>
                <a:sym typeface="+mn-lt"/>
              </a:rPr>
              <a:t>04</a:t>
            </a:r>
            <a:endParaRPr lang="zh-CN" altLang="en-US" sz="13800" dirty="0">
              <a:solidFill>
                <a:schemeClr val="bg1"/>
              </a:solidFill>
              <a:cs typeface="+mn-ea"/>
              <a:sym typeface="+mn-lt"/>
            </a:endParaRPr>
          </a:p>
        </p:txBody>
      </p:sp>
      <p:sp>
        <p:nvSpPr>
          <p:cNvPr id="20" name="文本框 19"/>
          <p:cNvSpPr txBox="1"/>
          <p:nvPr/>
        </p:nvSpPr>
        <p:spPr>
          <a:xfrm>
            <a:off x="1150734" y="3956701"/>
            <a:ext cx="2053767" cy="523220"/>
          </a:xfrm>
          <a:prstGeom prst="rect">
            <a:avLst/>
          </a:prstGeom>
          <a:noFill/>
        </p:spPr>
        <p:txBody>
          <a:bodyPr wrap="none" rtlCol="0">
            <a:spAutoFit/>
          </a:bodyPr>
          <a:lstStyle/>
          <a:p>
            <a:r>
              <a:rPr lang="en-US" altLang="zh-CN" sz="2800" dirty="0">
                <a:solidFill>
                  <a:schemeClr val="bg1"/>
                </a:solidFill>
                <a:cs typeface="+mn-ea"/>
                <a:sym typeface="+mn-lt"/>
              </a:rPr>
              <a:t>PART FOUR</a:t>
            </a:r>
            <a:endParaRPr lang="zh-CN" altLang="en-US" sz="2800" dirty="0">
              <a:solidFill>
                <a:schemeClr val="bg1"/>
              </a:solidFill>
              <a:cs typeface="+mn-ea"/>
              <a:sym typeface="+mn-lt"/>
            </a:endParaRPr>
          </a:p>
        </p:txBody>
      </p:sp>
      <p:cxnSp>
        <p:nvCxnSpPr>
          <p:cNvPr id="10" name="直接连接符 9"/>
          <p:cNvCxnSpPr/>
          <p:nvPr/>
        </p:nvCxnSpPr>
        <p:spPr>
          <a:xfrm>
            <a:off x="5550013" y="3854825"/>
            <a:ext cx="5904356" cy="0"/>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5464288" y="4279867"/>
            <a:ext cx="2065754" cy="400110"/>
            <a:chOff x="5464288" y="4279867"/>
            <a:chExt cx="2065754" cy="400110"/>
          </a:xfrm>
        </p:grpSpPr>
        <p:sp>
          <p:nvSpPr>
            <p:cNvPr id="12" name="文本框 11"/>
            <p:cNvSpPr txBox="1"/>
            <p:nvPr/>
          </p:nvSpPr>
          <p:spPr>
            <a:xfrm>
              <a:off x="5550013" y="4279867"/>
              <a:ext cx="1980029"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模型的可解释性</a:t>
              </a:r>
            </a:p>
          </p:txBody>
        </p:sp>
        <p:sp>
          <p:nvSpPr>
            <p:cNvPr id="371" name="椭圆 370"/>
            <p:cNvSpPr/>
            <p:nvPr/>
          </p:nvSpPr>
          <p:spPr>
            <a:xfrm>
              <a:off x="5464288"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6" name="组合 5"/>
          <p:cNvGrpSpPr/>
          <p:nvPr/>
        </p:nvGrpSpPr>
        <p:grpSpPr>
          <a:xfrm>
            <a:off x="5464288" y="4824601"/>
            <a:ext cx="1296313" cy="400110"/>
            <a:chOff x="5464288" y="4824601"/>
            <a:chExt cx="1296313" cy="400110"/>
          </a:xfrm>
        </p:grpSpPr>
        <p:sp>
          <p:nvSpPr>
            <p:cNvPr id="15" name="文本框 14"/>
            <p:cNvSpPr txBox="1"/>
            <p:nvPr/>
          </p:nvSpPr>
          <p:spPr>
            <a:xfrm>
              <a:off x="5550013" y="4824601"/>
              <a:ext cx="1210588"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边缘计算</a:t>
              </a:r>
            </a:p>
          </p:txBody>
        </p:sp>
        <p:sp>
          <p:nvSpPr>
            <p:cNvPr id="372" name="椭圆 371"/>
            <p:cNvSpPr/>
            <p:nvPr/>
          </p:nvSpPr>
          <p:spPr>
            <a:xfrm>
              <a:off x="5464288" y="4981793"/>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4" name="组合 3"/>
          <p:cNvGrpSpPr/>
          <p:nvPr/>
        </p:nvGrpSpPr>
        <p:grpSpPr>
          <a:xfrm>
            <a:off x="7848991" y="4279867"/>
            <a:ext cx="1549992" cy="400110"/>
            <a:chOff x="7232154" y="4279867"/>
            <a:chExt cx="1549992" cy="400110"/>
          </a:xfrm>
        </p:grpSpPr>
        <p:sp>
          <p:nvSpPr>
            <p:cNvPr id="13" name="文本框 12"/>
            <p:cNvSpPr txBox="1"/>
            <p:nvPr/>
          </p:nvSpPr>
          <p:spPr>
            <a:xfrm>
              <a:off x="7315078" y="4279867"/>
              <a:ext cx="1467068"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对抗性攻击</a:t>
              </a:r>
            </a:p>
          </p:txBody>
        </p:sp>
        <p:sp>
          <p:nvSpPr>
            <p:cNvPr id="375" name="椭圆 374"/>
            <p:cNvSpPr/>
            <p:nvPr/>
          </p:nvSpPr>
          <p:spPr>
            <a:xfrm>
              <a:off x="7232154"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9" name="组合 8"/>
          <p:cNvGrpSpPr/>
          <p:nvPr/>
        </p:nvGrpSpPr>
        <p:grpSpPr>
          <a:xfrm>
            <a:off x="7851187" y="4824601"/>
            <a:ext cx="1293512" cy="400110"/>
            <a:chOff x="7232154" y="4824601"/>
            <a:chExt cx="1293512" cy="400110"/>
          </a:xfrm>
        </p:grpSpPr>
        <p:sp>
          <p:nvSpPr>
            <p:cNvPr id="16" name="文本框 15"/>
            <p:cNvSpPr txBox="1"/>
            <p:nvPr/>
          </p:nvSpPr>
          <p:spPr>
            <a:xfrm>
              <a:off x="7315078" y="4824601"/>
              <a:ext cx="1210588"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量子计算</a:t>
              </a:r>
            </a:p>
          </p:txBody>
        </p:sp>
        <p:sp>
          <p:nvSpPr>
            <p:cNvPr id="376" name="椭圆 375"/>
            <p:cNvSpPr/>
            <p:nvPr/>
          </p:nvSpPr>
          <p:spPr>
            <a:xfrm>
              <a:off x="7232154" y="4981793"/>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25" name="组合 24"/>
          <p:cNvGrpSpPr/>
          <p:nvPr/>
        </p:nvGrpSpPr>
        <p:grpSpPr>
          <a:xfrm>
            <a:off x="4840527" y="2006492"/>
            <a:ext cx="471847" cy="471847"/>
            <a:chOff x="8407459" y="3205778"/>
            <a:chExt cx="576580" cy="576580"/>
          </a:xfrm>
          <a:solidFill>
            <a:srgbClr val="002060"/>
          </a:solidFill>
        </p:grpSpPr>
        <p:sp>
          <p:nvSpPr>
            <p:cNvPr id="26" name="圆角矩形 25"/>
            <p:cNvSpPr/>
            <p:nvPr/>
          </p:nvSpPr>
          <p:spPr>
            <a:xfrm>
              <a:off x="8407459" y="3205778"/>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7" name="Freeform 151"/>
            <p:cNvSpPr>
              <a:spLocks noEditPoints="1"/>
            </p:cNvSpPr>
            <p:nvPr/>
          </p:nvSpPr>
          <p:spPr bwMode="auto">
            <a:xfrm>
              <a:off x="8588668" y="3301413"/>
              <a:ext cx="214160" cy="385310"/>
            </a:xfrm>
            <a:custGeom>
              <a:avLst/>
              <a:gdLst>
                <a:gd name="T0" fmla="*/ 65 w 101"/>
                <a:gd name="T1" fmla="*/ 61 h 182"/>
                <a:gd name="T2" fmla="*/ 52 w 101"/>
                <a:gd name="T3" fmla="*/ 55 h 182"/>
                <a:gd name="T4" fmla="*/ 15 w 101"/>
                <a:gd name="T5" fmla="*/ 86 h 182"/>
                <a:gd name="T6" fmla="*/ 15 w 101"/>
                <a:gd name="T7" fmla="*/ 90 h 182"/>
                <a:gd name="T8" fmla="*/ 19 w 101"/>
                <a:gd name="T9" fmla="*/ 90 h 182"/>
                <a:gd name="T10" fmla="*/ 37 w 101"/>
                <a:gd name="T11" fmla="*/ 79 h 182"/>
                <a:gd name="T12" fmla="*/ 18 w 101"/>
                <a:gd name="T13" fmla="*/ 120 h 182"/>
                <a:gd name="T14" fmla="*/ 1 w 101"/>
                <a:gd name="T15" fmla="*/ 155 h 182"/>
                <a:gd name="T16" fmla="*/ 5 w 101"/>
                <a:gd name="T17" fmla="*/ 175 h 182"/>
                <a:gd name="T18" fmla="*/ 20 w 101"/>
                <a:gd name="T19" fmla="*/ 182 h 182"/>
                <a:gd name="T20" fmla="*/ 59 w 101"/>
                <a:gd name="T21" fmla="*/ 164 h 182"/>
                <a:gd name="T22" fmla="*/ 59 w 101"/>
                <a:gd name="T23" fmla="*/ 160 h 182"/>
                <a:gd name="T24" fmla="*/ 56 w 101"/>
                <a:gd name="T25" fmla="*/ 158 h 182"/>
                <a:gd name="T26" fmla="*/ 39 w 101"/>
                <a:gd name="T27" fmla="*/ 160 h 182"/>
                <a:gd name="T28" fmla="*/ 38 w 101"/>
                <a:gd name="T29" fmla="*/ 160 h 182"/>
                <a:gd name="T30" fmla="*/ 51 w 101"/>
                <a:gd name="T31" fmla="*/ 129 h 182"/>
                <a:gd name="T32" fmla="*/ 65 w 101"/>
                <a:gd name="T33" fmla="*/ 61 h 182"/>
                <a:gd name="T34" fmla="*/ 33 w 101"/>
                <a:gd name="T35" fmla="*/ 163 h 182"/>
                <a:gd name="T36" fmla="*/ 39 w 101"/>
                <a:gd name="T37" fmla="*/ 166 h 182"/>
                <a:gd name="T38" fmla="*/ 46 w 101"/>
                <a:gd name="T39" fmla="*/ 166 h 182"/>
                <a:gd name="T40" fmla="*/ 20 w 101"/>
                <a:gd name="T41" fmla="*/ 176 h 182"/>
                <a:gd name="T42" fmla="*/ 10 w 101"/>
                <a:gd name="T43" fmla="*/ 171 h 182"/>
                <a:gd name="T44" fmla="*/ 7 w 101"/>
                <a:gd name="T45" fmla="*/ 157 h 182"/>
                <a:gd name="T46" fmla="*/ 23 w 101"/>
                <a:gd name="T47" fmla="*/ 123 h 182"/>
                <a:gd name="T48" fmla="*/ 43 w 101"/>
                <a:gd name="T49" fmla="*/ 81 h 182"/>
                <a:gd name="T50" fmla="*/ 43 w 101"/>
                <a:gd name="T51" fmla="*/ 75 h 182"/>
                <a:gd name="T52" fmla="*/ 39 w 101"/>
                <a:gd name="T53" fmla="*/ 73 h 182"/>
                <a:gd name="T54" fmla="*/ 31 w 101"/>
                <a:gd name="T55" fmla="*/ 76 h 182"/>
                <a:gd name="T56" fmla="*/ 52 w 101"/>
                <a:gd name="T57" fmla="*/ 61 h 182"/>
                <a:gd name="T58" fmla="*/ 61 w 101"/>
                <a:gd name="T59" fmla="*/ 65 h 182"/>
                <a:gd name="T60" fmla="*/ 46 w 101"/>
                <a:gd name="T61" fmla="*/ 126 h 182"/>
                <a:gd name="T62" fmla="*/ 33 w 101"/>
                <a:gd name="T63" fmla="*/ 163 h 182"/>
                <a:gd name="T64" fmla="*/ 76 w 101"/>
                <a:gd name="T65" fmla="*/ 0 h 182"/>
                <a:gd name="T66" fmla="*/ 50 w 101"/>
                <a:gd name="T67" fmla="*/ 26 h 182"/>
                <a:gd name="T68" fmla="*/ 76 w 101"/>
                <a:gd name="T69" fmla="*/ 51 h 182"/>
                <a:gd name="T70" fmla="*/ 101 w 101"/>
                <a:gd name="T71" fmla="*/ 26 h 182"/>
                <a:gd name="T72" fmla="*/ 76 w 101"/>
                <a:gd name="T73" fmla="*/ 0 h 182"/>
                <a:gd name="T74" fmla="*/ 76 w 101"/>
                <a:gd name="T75" fmla="*/ 45 h 182"/>
                <a:gd name="T76" fmla="*/ 56 w 101"/>
                <a:gd name="T77" fmla="*/ 26 h 182"/>
                <a:gd name="T78" fmla="*/ 76 w 101"/>
                <a:gd name="T79" fmla="*/ 6 h 182"/>
                <a:gd name="T80" fmla="*/ 95 w 101"/>
                <a:gd name="T81" fmla="*/ 26 h 182"/>
                <a:gd name="T82" fmla="*/ 76 w 101"/>
                <a:gd name="T83" fmla="*/ 4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1" h="182">
                  <a:moveTo>
                    <a:pt x="65" y="61"/>
                  </a:moveTo>
                  <a:cubicBezTo>
                    <a:pt x="61" y="57"/>
                    <a:pt x="56" y="55"/>
                    <a:pt x="52" y="55"/>
                  </a:cubicBezTo>
                  <a:cubicBezTo>
                    <a:pt x="39" y="55"/>
                    <a:pt x="27" y="70"/>
                    <a:pt x="15" y="86"/>
                  </a:cubicBezTo>
                  <a:cubicBezTo>
                    <a:pt x="14" y="87"/>
                    <a:pt x="14" y="89"/>
                    <a:pt x="15" y="90"/>
                  </a:cubicBezTo>
                  <a:cubicBezTo>
                    <a:pt x="16" y="91"/>
                    <a:pt x="18" y="91"/>
                    <a:pt x="19" y="90"/>
                  </a:cubicBezTo>
                  <a:cubicBezTo>
                    <a:pt x="25" y="85"/>
                    <a:pt x="33" y="80"/>
                    <a:pt x="37" y="79"/>
                  </a:cubicBezTo>
                  <a:cubicBezTo>
                    <a:pt x="35" y="86"/>
                    <a:pt x="26" y="104"/>
                    <a:pt x="18" y="120"/>
                  </a:cubicBezTo>
                  <a:cubicBezTo>
                    <a:pt x="8" y="140"/>
                    <a:pt x="2" y="151"/>
                    <a:pt x="1" y="155"/>
                  </a:cubicBezTo>
                  <a:cubicBezTo>
                    <a:pt x="0" y="160"/>
                    <a:pt x="0" y="169"/>
                    <a:pt x="5" y="175"/>
                  </a:cubicBezTo>
                  <a:cubicBezTo>
                    <a:pt x="9" y="180"/>
                    <a:pt x="14" y="182"/>
                    <a:pt x="20" y="182"/>
                  </a:cubicBezTo>
                  <a:cubicBezTo>
                    <a:pt x="31" y="182"/>
                    <a:pt x="43" y="176"/>
                    <a:pt x="59" y="164"/>
                  </a:cubicBezTo>
                  <a:cubicBezTo>
                    <a:pt x="60" y="163"/>
                    <a:pt x="60" y="161"/>
                    <a:pt x="59" y="160"/>
                  </a:cubicBezTo>
                  <a:cubicBezTo>
                    <a:pt x="59" y="159"/>
                    <a:pt x="57" y="158"/>
                    <a:pt x="56" y="158"/>
                  </a:cubicBezTo>
                  <a:cubicBezTo>
                    <a:pt x="56" y="158"/>
                    <a:pt x="48" y="160"/>
                    <a:pt x="39" y="160"/>
                  </a:cubicBezTo>
                  <a:cubicBezTo>
                    <a:pt x="39" y="160"/>
                    <a:pt x="38" y="160"/>
                    <a:pt x="38" y="160"/>
                  </a:cubicBezTo>
                  <a:cubicBezTo>
                    <a:pt x="38" y="159"/>
                    <a:pt x="36" y="154"/>
                    <a:pt x="51" y="129"/>
                  </a:cubicBezTo>
                  <a:cubicBezTo>
                    <a:pt x="65" y="104"/>
                    <a:pt x="80" y="73"/>
                    <a:pt x="65" y="61"/>
                  </a:cubicBezTo>
                  <a:close/>
                  <a:moveTo>
                    <a:pt x="33" y="163"/>
                  </a:moveTo>
                  <a:cubicBezTo>
                    <a:pt x="34" y="164"/>
                    <a:pt x="35" y="166"/>
                    <a:pt x="39" y="166"/>
                  </a:cubicBezTo>
                  <a:cubicBezTo>
                    <a:pt x="42" y="166"/>
                    <a:pt x="44" y="166"/>
                    <a:pt x="46" y="166"/>
                  </a:cubicBezTo>
                  <a:cubicBezTo>
                    <a:pt x="33" y="174"/>
                    <a:pt x="25" y="176"/>
                    <a:pt x="20" y="176"/>
                  </a:cubicBezTo>
                  <a:cubicBezTo>
                    <a:pt x="16" y="176"/>
                    <a:pt x="12" y="175"/>
                    <a:pt x="10" y="171"/>
                  </a:cubicBezTo>
                  <a:cubicBezTo>
                    <a:pt x="6" y="167"/>
                    <a:pt x="6" y="160"/>
                    <a:pt x="7" y="157"/>
                  </a:cubicBezTo>
                  <a:cubicBezTo>
                    <a:pt x="8" y="153"/>
                    <a:pt x="15" y="138"/>
                    <a:pt x="23" y="123"/>
                  </a:cubicBezTo>
                  <a:cubicBezTo>
                    <a:pt x="32" y="105"/>
                    <a:pt x="41" y="87"/>
                    <a:pt x="43" y="81"/>
                  </a:cubicBezTo>
                  <a:cubicBezTo>
                    <a:pt x="44" y="80"/>
                    <a:pt x="44" y="77"/>
                    <a:pt x="43" y="75"/>
                  </a:cubicBezTo>
                  <a:cubicBezTo>
                    <a:pt x="42" y="74"/>
                    <a:pt x="41" y="73"/>
                    <a:pt x="39" y="73"/>
                  </a:cubicBezTo>
                  <a:cubicBezTo>
                    <a:pt x="37" y="73"/>
                    <a:pt x="34" y="74"/>
                    <a:pt x="31" y="76"/>
                  </a:cubicBezTo>
                  <a:cubicBezTo>
                    <a:pt x="38" y="67"/>
                    <a:pt x="45" y="61"/>
                    <a:pt x="52" y="61"/>
                  </a:cubicBezTo>
                  <a:cubicBezTo>
                    <a:pt x="55" y="61"/>
                    <a:pt x="58" y="63"/>
                    <a:pt x="61" y="65"/>
                  </a:cubicBezTo>
                  <a:cubicBezTo>
                    <a:pt x="74" y="76"/>
                    <a:pt x="53" y="113"/>
                    <a:pt x="46" y="126"/>
                  </a:cubicBezTo>
                  <a:cubicBezTo>
                    <a:pt x="30" y="152"/>
                    <a:pt x="31" y="159"/>
                    <a:pt x="33" y="163"/>
                  </a:cubicBezTo>
                  <a:close/>
                  <a:moveTo>
                    <a:pt x="76" y="0"/>
                  </a:moveTo>
                  <a:cubicBezTo>
                    <a:pt x="62" y="0"/>
                    <a:pt x="50" y="12"/>
                    <a:pt x="50" y="26"/>
                  </a:cubicBezTo>
                  <a:cubicBezTo>
                    <a:pt x="50" y="40"/>
                    <a:pt x="62" y="51"/>
                    <a:pt x="76" y="51"/>
                  </a:cubicBezTo>
                  <a:cubicBezTo>
                    <a:pt x="90" y="51"/>
                    <a:pt x="101" y="40"/>
                    <a:pt x="101" y="26"/>
                  </a:cubicBezTo>
                  <a:cubicBezTo>
                    <a:pt x="101" y="12"/>
                    <a:pt x="90" y="0"/>
                    <a:pt x="76" y="0"/>
                  </a:cubicBezTo>
                  <a:close/>
                  <a:moveTo>
                    <a:pt x="76" y="45"/>
                  </a:moveTo>
                  <a:cubicBezTo>
                    <a:pt x="65" y="45"/>
                    <a:pt x="56" y="37"/>
                    <a:pt x="56" y="26"/>
                  </a:cubicBezTo>
                  <a:cubicBezTo>
                    <a:pt x="56" y="15"/>
                    <a:pt x="65" y="6"/>
                    <a:pt x="76" y="6"/>
                  </a:cubicBezTo>
                  <a:cubicBezTo>
                    <a:pt x="87" y="6"/>
                    <a:pt x="95" y="15"/>
                    <a:pt x="95" y="26"/>
                  </a:cubicBezTo>
                  <a:cubicBezTo>
                    <a:pt x="95" y="37"/>
                    <a:pt x="87" y="45"/>
                    <a:pt x="76" y="45"/>
                  </a:cubicBezTo>
                  <a:close/>
                </a:path>
              </a:pathLst>
            </a:custGeom>
            <a:grpFill/>
            <a:ln>
              <a:solidFill>
                <a:srgbClr val="06518A"/>
              </a:solid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Tree>
    <p:extLst>
      <p:ext uri="{BB962C8B-B14F-4D97-AF65-F5344CB8AC3E}">
        <p14:creationId xmlns:p14="http://schemas.microsoft.com/office/powerpoint/2010/main" val="2982939712"/>
      </p:ext>
    </p:extLst>
  </p:cSld>
  <p:clrMapOvr>
    <a:masterClrMapping/>
  </p:clrMapOvr>
  <mc:AlternateContent xmlns:mc="http://schemas.openxmlformats.org/markup-compatibility/2006" xmlns:p14="http://schemas.microsoft.com/office/powerpoint/2010/main">
    <mc:Choice Requires="p14">
      <p:transition spd="slow" p14:dur="1600" advTm="10744">
        <p:blinds dir="vert"/>
      </p:transition>
    </mc:Choice>
    <mc:Fallback xmlns="">
      <p:transition spd="slow" advTm="10744">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heel(2)">
                                      <p:cBhvr>
                                        <p:cTn id="7" dur="1000"/>
                                        <p:tgtEl>
                                          <p:spTgt spid="19"/>
                                        </p:tgtEl>
                                      </p:cBhvr>
                                    </p:animEffect>
                                  </p:childTnLst>
                                </p:cTn>
                              </p:par>
                            </p:childTnLst>
                          </p:cTn>
                        </p:par>
                        <p:par>
                          <p:cTn id="8" fill="hold">
                            <p:stCondLst>
                              <p:cond delay="10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ppt_w</p:attrName>
                                        </p:attrNameLst>
                                      </p:cBhvr>
                                      <p:tavLst>
                                        <p:tav tm="0">
                                          <p:val>
                                            <p:fltVal val="0"/>
                                          </p:val>
                                        </p:tav>
                                        <p:tav tm="100000">
                                          <p:val>
                                            <p:strVal val="#ppt_w"/>
                                          </p:val>
                                        </p:tav>
                                      </p:tavLst>
                                    </p:anim>
                                    <p:anim calcmode="lin" valueType="num">
                                      <p:cBhvr>
                                        <p:cTn id="16" dur="500" fill="hold"/>
                                        <p:tgtEl>
                                          <p:spTgt spid="20"/>
                                        </p:tgtEl>
                                        <p:attrNameLst>
                                          <p:attrName>ppt_h</p:attrName>
                                        </p:attrNameLst>
                                      </p:cBhvr>
                                      <p:tavLst>
                                        <p:tav tm="0">
                                          <p:val>
                                            <p:strVal val="#ppt_h"/>
                                          </p:val>
                                        </p:tav>
                                        <p:tav tm="100000">
                                          <p:val>
                                            <p:strVal val="#ppt_h"/>
                                          </p:val>
                                        </p:tav>
                                      </p:tavLst>
                                    </p:anim>
                                  </p:childTnLst>
                                </p:cTn>
                              </p:par>
                            </p:childTnLst>
                          </p:cTn>
                        </p:par>
                        <p:par>
                          <p:cTn id="17" fill="hold">
                            <p:stCondLst>
                              <p:cond delay="1850"/>
                            </p:stCondLst>
                            <p:childTnLst>
                              <p:par>
                                <p:cTn id="18" presetID="49" presetClass="entr" presetSubtype="0" decel="100000"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p:cTn id="20" dur="1000" fill="hold"/>
                                        <p:tgtEl>
                                          <p:spTgt spid="25"/>
                                        </p:tgtEl>
                                        <p:attrNameLst>
                                          <p:attrName>ppt_w</p:attrName>
                                        </p:attrNameLst>
                                      </p:cBhvr>
                                      <p:tavLst>
                                        <p:tav tm="0">
                                          <p:val>
                                            <p:fltVal val="0"/>
                                          </p:val>
                                        </p:tav>
                                        <p:tav tm="100000">
                                          <p:val>
                                            <p:strVal val="#ppt_w"/>
                                          </p:val>
                                        </p:tav>
                                      </p:tavLst>
                                    </p:anim>
                                    <p:anim calcmode="lin" valueType="num">
                                      <p:cBhvr>
                                        <p:cTn id="21" dur="1000" fill="hold"/>
                                        <p:tgtEl>
                                          <p:spTgt spid="25"/>
                                        </p:tgtEl>
                                        <p:attrNameLst>
                                          <p:attrName>ppt_h</p:attrName>
                                        </p:attrNameLst>
                                      </p:cBhvr>
                                      <p:tavLst>
                                        <p:tav tm="0">
                                          <p:val>
                                            <p:fltVal val="0"/>
                                          </p:val>
                                        </p:tav>
                                        <p:tav tm="100000">
                                          <p:val>
                                            <p:strVal val="#ppt_h"/>
                                          </p:val>
                                        </p:tav>
                                      </p:tavLst>
                                    </p:anim>
                                    <p:anim calcmode="lin" valueType="num">
                                      <p:cBhvr>
                                        <p:cTn id="22" dur="1000" fill="hold"/>
                                        <p:tgtEl>
                                          <p:spTgt spid="25"/>
                                        </p:tgtEl>
                                        <p:attrNameLst>
                                          <p:attrName>style.rotation</p:attrName>
                                        </p:attrNameLst>
                                      </p:cBhvr>
                                      <p:tavLst>
                                        <p:tav tm="0">
                                          <p:val>
                                            <p:fltVal val="360"/>
                                          </p:val>
                                        </p:tav>
                                        <p:tav tm="100000">
                                          <p:val>
                                            <p:fltVal val="0"/>
                                          </p:val>
                                        </p:tav>
                                      </p:tavLst>
                                    </p:anim>
                                    <p:animEffect transition="in" filter="fade">
                                      <p:cBhvr>
                                        <p:cTn id="23" dur="1000"/>
                                        <p:tgtEl>
                                          <p:spTgt spid="25"/>
                                        </p:tgtEl>
                                      </p:cBhvr>
                                    </p:animEffect>
                                  </p:childTnLst>
                                </p:cTn>
                              </p:par>
                            </p:childTnLst>
                          </p:cTn>
                        </p:par>
                        <p:par>
                          <p:cTn id="24" fill="hold">
                            <p:stCondLst>
                              <p:cond delay="285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childTnLst>
                                </p:cTn>
                              </p:par>
                              <p:par>
                                <p:cTn id="28" presetID="35" presetClass="path" presetSubtype="0" accel="10000" decel="90000" fill="hold" grpId="1" nodeType="withEffect">
                                  <p:stCondLst>
                                    <p:cond delay="0"/>
                                  </p:stCondLst>
                                  <p:childTnLst>
                                    <p:animMotion origin="layout" path="M -6.25E-7 2.22222E-6 L 0.05182 2.22222E-6 " pathEditMode="relative" rAng="0" ptsTypes="AA">
                                      <p:cBhvr>
                                        <p:cTn id="29" dur="1000" spd="-100000" fill="hold"/>
                                        <p:tgtEl>
                                          <p:spTgt spid="8"/>
                                        </p:tgtEl>
                                        <p:attrNameLst>
                                          <p:attrName>ppt_x</p:attrName>
                                          <p:attrName>ppt_y</p:attrName>
                                        </p:attrNameLst>
                                      </p:cBhvr>
                                      <p:rCtr x="2591" y="0"/>
                                    </p:animMotion>
                                  </p:childTnLst>
                                </p:cTn>
                              </p:par>
                            </p:childTnLst>
                          </p:cTn>
                        </p:par>
                        <p:par>
                          <p:cTn id="30" fill="hold">
                            <p:stCondLst>
                              <p:cond delay="3850"/>
                            </p:stCondLst>
                            <p:childTnLst>
                              <p:par>
                                <p:cTn id="31" presetID="17" presetClass="entr" presetSubtype="10" fill="hold" grpId="0" nodeType="afterEffect">
                                  <p:stCondLst>
                                    <p:cond delay="0"/>
                                  </p:stCondLst>
                                  <p:iterate type="lt">
                                    <p:tmPct val="10000"/>
                                  </p:iterate>
                                  <p:childTnLst>
                                    <p:set>
                                      <p:cBhvr>
                                        <p:cTn id="32" dur="1" fill="hold">
                                          <p:stCondLst>
                                            <p:cond delay="0"/>
                                          </p:stCondLst>
                                        </p:cTn>
                                        <p:tgtEl>
                                          <p:spTgt spid="24"/>
                                        </p:tgtEl>
                                        <p:attrNameLst>
                                          <p:attrName>style.visibility</p:attrName>
                                        </p:attrNameLst>
                                      </p:cBhvr>
                                      <p:to>
                                        <p:strVal val="visible"/>
                                      </p:to>
                                    </p:set>
                                    <p:anim calcmode="lin" valueType="num">
                                      <p:cBhvr>
                                        <p:cTn id="33" dur="500" fill="hold"/>
                                        <p:tgtEl>
                                          <p:spTgt spid="24"/>
                                        </p:tgtEl>
                                        <p:attrNameLst>
                                          <p:attrName>ppt_w</p:attrName>
                                        </p:attrNameLst>
                                      </p:cBhvr>
                                      <p:tavLst>
                                        <p:tav tm="0">
                                          <p:val>
                                            <p:fltVal val="0"/>
                                          </p:val>
                                        </p:tav>
                                        <p:tav tm="100000">
                                          <p:val>
                                            <p:strVal val="#ppt_w"/>
                                          </p:val>
                                        </p:tav>
                                      </p:tavLst>
                                    </p:anim>
                                    <p:anim calcmode="lin" valueType="num">
                                      <p:cBhvr>
                                        <p:cTn id="34" dur="500" fill="hold"/>
                                        <p:tgtEl>
                                          <p:spTgt spid="24"/>
                                        </p:tgtEl>
                                        <p:attrNameLst>
                                          <p:attrName>ppt_h</p:attrName>
                                        </p:attrNameLst>
                                      </p:cBhvr>
                                      <p:tavLst>
                                        <p:tav tm="0">
                                          <p:val>
                                            <p:strVal val="#ppt_h"/>
                                          </p:val>
                                        </p:tav>
                                        <p:tav tm="100000">
                                          <p:val>
                                            <p:strVal val="#ppt_h"/>
                                          </p:val>
                                        </p:tav>
                                      </p:tavLst>
                                    </p:anim>
                                  </p:childTnLst>
                                </p:cTn>
                              </p:par>
                            </p:childTnLst>
                          </p:cTn>
                        </p:par>
                        <p:par>
                          <p:cTn id="35" fill="hold">
                            <p:stCondLst>
                              <p:cond delay="8600"/>
                            </p:stCondLst>
                            <p:childTnLst>
                              <p:par>
                                <p:cTn id="36" presetID="22" presetClass="entr" presetSubtype="8" fill="hold"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left)">
                                      <p:cBhvr>
                                        <p:cTn id="38" dur="500"/>
                                        <p:tgtEl>
                                          <p:spTgt spid="10"/>
                                        </p:tgtEl>
                                      </p:cBhvr>
                                    </p:animEffect>
                                  </p:childTnLst>
                                </p:cTn>
                              </p:par>
                            </p:childTnLst>
                          </p:cTn>
                        </p:par>
                        <p:par>
                          <p:cTn id="39" fill="hold">
                            <p:stCondLst>
                              <p:cond delay="9100"/>
                            </p:stCondLst>
                            <p:childTnLst>
                              <p:par>
                                <p:cTn id="40" presetID="10" presetClass="entr" presetSubtype="0" fill="hold" nodeType="after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fade">
                                      <p:cBhvr>
                                        <p:cTn id="42" dur="1000"/>
                                        <p:tgtEl>
                                          <p:spTgt spid="2"/>
                                        </p:tgtEl>
                                      </p:cBhvr>
                                    </p:animEffect>
                                  </p:childTnLst>
                                </p:cTn>
                              </p:par>
                              <p:par>
                                <p:cTn id="43" presetID="35" presetClass="path" presetSubtype="0" accel="10000" decel="90000" fill="hold" nodeType="withEffect">
                                  <p:stCondLst>
                                    <p:cond delay="0"/>
                                  </p:stCondLst>
                                  <p:childTnLst>
                                    <p:animMotion origin="layout" path="M 1.04167E-6 -7.40741E-7 L -0.00065 0.05023 " pathEditMode="relative" rAng="0" ptsTypes="AA">
                                      <p:cBhvr>
                                        <p:cTn id="44" dur="1000" spd="-100000" fill="hold"/>
                                        <p:tgtEl>
                                          <p:spTgt spid="2"/>
                                        </p:tgtEl>
                                        <p:attrNameLst>
                                          <p:attrName>ppt_x</p:attrName>
                                          <p:attrName>ppt_y</p:attrName>
                                        </p:attrNameLst>
                                      </p:cBhvr>
                                      <p:rCtr x="-39" y="2500"/>
                                    </p:animMotion>
                                  </p:childTnLst>
                                </p:cTn>
                              </p:par>
                              <p:par>
                                <p:cTn id="45" presetID="10" presetClass="entr" presetSubtype="0" fill="hold" nodeType="withEffect">
                                  <p:stCondLst>
                                    <p:cond delay="200"/>
                                  </p:stCondLst>
                                  <p:childTnLst>
                                    <p:set>
                                      <p:cBhvr>
                                        <p:cTn id="46" dur="1" fill="hold">
                                          <p:stCondLst>
                                            <p:cond delay="0"/>
                                          </p:stCondLst>
                                        </p:cTn>
                                        <p:tgtEl>
                                          <p:spTgt spid="4"/>
                                        </p:tgtEl>
                                        <p:attrNameLst>
                                          <p:attrName>style.visibility</p:attrName>
                                        </p:attrNameLst>
                                      </p:cBhvr>
                                      <p:to>
                                        <p:strVal val="visible"/>
                                      </p:to>
                                    </p:set>
                                    <p:animEffect transition="in" filter="fade">
                                      <p:cBhvr>
                                        <p:cTn id="47" dur="1000"/>
                                        <p:tgtEl>
                                          <p:spTgt spid="4"/>
                                        </p:tgtEl>
                                      </p:cBhvr>
                                    </p:animEffect>
                                  </p:childTnLst>
                                </p:cTn>
                              </p:par>
                              <p:par>
                                <p:cTn id="48" presetID="35" presetClass="path" presetSubtype="0" accel="10000" decel="90000" fill="hold" nodeType="withEffect">
                                  <p:stCondLst>
                                    <p:cond delay="200"/>
                                  </p:stCondLst>
                                  <p:childTnLst>
                                    <p:animMotion origin="layout" path="M 3.125E-6 -7.40741E-7 L -0.00065 0.05023 " pathEditMode="relative" rAng="0" ptsTypes="AA">
                                      <p:cBhvr>
                                        <p:cTn id="49" dur="1000" spd="-100000" fill="hold"/>
                                        <p:tgtEl>
                                          <p:spTgt spid="4"/>
                                        </p:tgtEl>
                                        <p:attrNameLst>
                                          <p:attrName>ppt_x</p:attrName>
                                          <p:attrName>ppt_y</p:attrName>
                                        </p:attrNameLst>
                                      </p:cBhvr>
                                      <p:rCtr x="-39" y="2500"/>
                                    </p:animMotion>
                                  </p:childTnLst>
                                </p:cTn>
                              </p:par>
                              <p:par>
                                <p:cTn id="50" presetID="10" presetClass="entr" presetSubtype="0" fill="hold" nodeType="withEffect">
                                  <p:stCondLst>
                                    <p:cond delay="40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1000"/>
                                        <p:tgtEl>
                                          <p:spTgt spid="6"/>
                                        </p:tgtEl>
                                      </p:cBhvr>
                                    </p:animEffect>
                                  </p:childTnLst>
                                </p:cTn>
                              </p:par>
                              <p:par>
                                <p:cTn id="53" presetID="35" presetClass="path" presetSubtype="0" accel="10000" decel="90000" fill="hold" nodeType="withEffect">
                                  <p:stCondLst>
                                    <p:cond delay="400"/>
                                  </p:stCondLst>
                                  <p:childTnLst>
                                    <p:animMotion origin="layout" path="M -2.08333E-6 1.11111E-6 L -0.00065 0.05023 " pathEditMode="relative" rAng="0" ptsTypes="AA">
                                      <p:cBhvr>
                                        <p:cTn id="54" dur="1000" spd="-100000" fill="hold"/>
                                        <p:tgtEl>
                                          <p:spTgt spid="6"/>
                                        </p:tgtEl>
                                        <p:attrNameLst>
                                          <p:attrName>ppt_x</p:attrName>
                                          <p:attrName>ppt_y</p:attrName>
                                        </p:attrNameLst>
                                      </p:cBhvr>
                                      <p:rCtr x="-39" y="2500"/>
                                    </p:animMotion>
                                  </p:childTnLst>
                                </p:cTn>
                              </p:par>
                              <p:par>
                                <p:cTn id="55" presetID="10" presetClass="entr" presetSubtype="0" fill="hold" nodeType="withEffect">
                                  <p:stCondLst>
                                    <p:cond delay="600"/>
                                  </p:stCondLst>
                                  <p:childTnLst>
                                    <p:set>
                                      <p:cBhvr>
                                        <p:cTn id="56" dur="1" fill="hold">
                                          <p:stCondLst>
                                            <p:cond delay="0"/>
                                          </p:stCondLst>
                                        </p:cTn>
                                        <p:tgtEl>
                                          <p:spTgt spid="9"/>
                                        </p:tgtEl>
                                        <p:attrNameLst>
                                          <p:attrName>style.visibility</p:attrName>
                                        </p:attrNameLst>
                                      </p:cBhvr>
                                      <p:to>
                                        <p:strVal val="visible"/>
                                      </p:to>
                                    </p:set>
                                    <p:animEffect transition="in" filter="fade">
                                      <p:cBhvr>
                                        <p:cTn id="57" dur="1000"/>
                                        <p:tgtEl>
                                          <p:spTgt spid="9"/>
                                        </p:tgtEl>
                                      </p:cBhvr>
                                    </p:animEffect>
                                  </p:childTnLst>
                                </p:cTn>
                              </p:par>
                              <p:par>
                                <p:cTn id="58" presetID="35" presetClass="path" presetSubtype="0" accel="10000" decel="90000" fill="hold" nodeType="withEffect">
                                  <p:stCondLst>
                                    <p:cond delay="600"/>
                                  </p:stCondLst>
                                  <p:childTnLst>
                                    <p:animMotion origin="layout" path="M 3.125E-6 1.11111E-6 L -0.00065 0.05023 " pathEditMode="relative" rAng="0" ptsTypes="AA">
                                      <p:cBhvr>
                                        <p:cTn id="59" dur="1000" spd="-100000" fill="hold"/>
                                        <p:tgtEl>
                                          <p:spTgt spid="9"/>
                                        </p:tgtEl>
                                        <p:attrNameLst>
                                          <p:attrName>ppt_x</p:attrName>
                                          <p:attrName>ppt_y</p:attrName>
                                        </p:attrNameLst>
                                      </p:cBhvr>
                                      <p:rCtr x="-39" y="2500"/>
                                    </p:animMotion>
                                  </p:childTnLst>
                                </p:cTn>
                              </p:par>
                            </p:childTnLst>
                          </p:cTn>
                        </p:par>
                        <p:par>
                          <p:cTn id="60" fill="hold">
                            <p:stCondLst>
                              <p:cond delay="10700"/>
                            </p:stCondLst>
                            <p:childTnLst>
                              <p:par>
                                <p:cTn id="61" presetID="2" presetClass="entr" presetSubtype="8" decel="100000" fill="hold" nodeType="afterEffect">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cBhvr additive="base">
                                        <p:cTn id="63" dur="1000" fill="hold"/>
                                        <p:tgtEl>
                                          <p:spTgt spid="28"/>
                                        </p:tgtEl>
                                        <p:attrNameLst>
                                          <p:attrName>ppt_x</p:attrName>
                                        </p:attrNameLst>
                                      </p:cBhvr>
                                      <p:tavLst>
                                        <p:tav tm="0">
                                          <p:val>
                                            <p:strVal val="0-#ppt_w/2"/>
                                          </p:val>
                                        </p:tav>
                                        <p:tav tm="100000">
                                          <p:val>
                                            <p:strVal val="#ppt_x"/>
                                          </p:val>
                                        </p:tav>
                                      </p:tavLst>
                                    </p:anim>
                                    <p:anim calcmode="lin" valueType="num">
                                      <p:cBhvr additive="base">
                                        <p:cTn id="64"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24" grpId="0"/>
      <p:bldP spid="19" grpId="0" animBg="1"/>
      <p:bldP spid="7"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10"/>
          <p:cNvSpPr>
            <a:spLocks noEditPoints="1"/>
          </p:cNvSpPr>
          <p:nvPr/>
        </p:nvSpPr>
        <p:spPr bwMode="auto">
          <a:xfrm>
            <a:off x="4293274" y="2340658"/>
            <a:ext cx="3294314" cy="1741836"/>
          </a:xfrm>
          <a:custGeom>
            <a:avLst/>
            <a:gdLst>
              <a:gd name="T0" fmla="*/ 699 w 817"/>
              <a:gd name="T1" fmla="*/ 406 h 432"/>
              <a:gd name="T2" fmla="*/ 692 w 817"/>
              <a:gd name="T3" fmla="*/ 380 h 432"/>
              <a:gd name="T4" fmla="*/ 718 w 817"/>
              <a:gd name="T5" fmla="*/ 373 h 432"/>
              <a:gd name="T6" fmla="*/ 755 w 817"/>
              <a:gd name="T7" fmla="*/ 394 h 432"/>
              <a:gd name="T8" fmla="*/ 762 w 817"/>
              <a:gd name="T9" fmla="*/ 420 h 432"/>
              <a:gd name="T10" fmla="*/ 736 w 817"/>
              <a:gd name="T11" fmla="*/ 427 h 432"/>
              <a:gd name="T12" fmla="*/ 699 w 817"/>
              <a:gd name="T13" fmla="*/ 406 h 432"/>
              <a:gd name="T14" fmla="*/ 718 w 817"/>
              <a:gd name="T15" fmla="*/ 59 h 432"/>
              <a:gd name="T16" fmla="*/ 692 w 817"/>
              <a:gd name="T17" fmla="*/ 52 h 432"/>
              <a:gd name="T18" fmla="*/ 699 w 817"/>
              <a:gd name="T19" fmla="*/ 26 h 432"/>
              <a:gd name="T20" fmla="*/ 736 w 817"/>
              <a:gd name="T21" fmla="*/ 5 h 432"/>
              <a:gd name="T22" fmla="*/ 762 w 817"/>
              <a:gd name="T23" fmla="*/ 12 h 432"/>
              <a:gd name="T24" fmla="*/ 755 w 817"/>
              <a:gd name="T25" fmla="*/ 38 h 432"/>
              <a:gd name="T26" fmla="*/ 718 w 817"/>
              <a:gd name="T27" fmla="*/ 59 h 432"/>
              <a:gd name="T28" fmla="*/ 755 w 817"/>
              <a:gd name="T29" fmla="*/ 235 h 432"/>
              <a:gd name="T30" fmla="*/ 736 w 817"/>
              <a:gd name="T31" fmla="*/ 216 h 432"/>
              <a:gd name="T32" fmla="*/ 755 w 817"/>
              <a:gd name="T33" fmla="*/ 197 h 432"/>
              <a:gd name="T34" fmla="*/ 798 w 817"/>
              <a:gd name="T35" fmla="*/ 197 h 432"/>
              <a:gd name="T36" fmla="*/ 817 w 817"/>
              <a:gd name="T37" fmla="*/ 216 h 432"/>
              <a:gd name="T38" fmla="*/ 798 w 817"/>
              <a:gd name="T39" fmla="*/ 235 h 432"/>
              <a:gd name="T40" fmla="*/ 755 w 817"/>
              <a:gd name="T41" fmla="*/ 235 h 432"/>
              <a:gd name="T42" fmla="*/ 118 w 817"/>
              <a:gd name="T43" fmla="*/ 26 h 432"/>
              <a:gd name="T44" fmla="*/ 124 w 817"/>
              <a:gd name="T45" fmla="*/ 52 h 432"/>
              <a:gd name="T46" fmla="*/ 98 w 817"/>
              <a:gd name="T47" fmla="*/ 59 h 432"/>
              <a:gd name="T48" fmla="*/ 62 w 817"/>
              <a:gd name="T49" fmla="*/ 38 h 432"/>
              <a:gd name="T50" fmla="*/ 55 w 817"/>
              <a:gd name="T51" fmla="*/ 12 h 432"/>
              <a:gd name="T52" fmla="*/ 81 w 817"/>
              <a:gd name="T53" fmla="*/ 5 h 432"/>
              <a:gd name="T54" fmla="*/ 118 w 817"/>
              <a:gd name="T55" fmla="*/ 26 h 432"/>
              <a:gd name="T56" fmla="*/ 98 w 817"/>
              <a:gd name="T57" fmla="*/ 373 h 432"/>
              <a:gd name="T58" fmla="*/ 124 w 817"/>
              <a:gd name="T59" fmla="*/ 380 h 432"/>
              <a:gd name="T60" fmla="*/ 118 w 817"/>
              <a:gd name="T61" fmla="*/ 406 h 432"/>
              <a:gd name="T62" fmla="*/ 81 w 817"/>
              <a:gd name="T63" fmla="*/ 427 h 432"/>
              <a:gd name="T64" fmla="*/ 55 w 817"/>
              <a:gd name="T65" fmla="*/ 420 h 432"/>
              <a:gd name="T66" fmla="*/ 62 w 817"/>
              <a:gd name="T67" fmla="*/ 394 h 432"/>
              <a:gd name="T68" fmla="*/ 98 w 817"/>
              <a:gd name="T69" fmla="*/ 373 h 432"/>
              <a:gd name="T70" fmla="*/ 62 w 817"/>
              <a:gd name="T71" fmla="*/ 197 h 432"/>
              <a:gd name="T72" fmla="*/ 81 w 817"/>
              <a:gd name="T73" fmla="*/ 216 h 432"/>
              <a:gd name="T74" fmla="*/ 62 w 817"/>
              <a:gd name="T75" fmla="*/ 235 h 432"/>
              <a:gd name="T76" fmla="*/ 19 w 817"/>
              <a:gd name="T77" fmla="*/ 235 h 432"/>
              <a:gd name="T78" fmla="*/ 0 w 817"/>
              <a:gd name="T79" fmla="*/ 216 h 432"/>
              <a:gd name="T80" fmla="*/ 19 w 817"/>
              <a:gd name="T81" fmla="*/ 197 h 432"/>
              <a:gd name="T82" fmla="*/ 62 w 817"/>
              <a:gd name="T83" fmla="*/ 197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17" h="432">
                <a:moveTo>
                  <a:pt x="699" y="406"/>
                </a:moveTo>
                <a:cubicBezTo>
                  <a:pt x="690" y="401"/>
                  <a:pt x="687" y="389"/>
                  <a:pt x="692" y="380"/>
                </a:cubicBezTo>
                <a:cubicBezTo>
                  <a:pt x="698" y="371"/>
                  <a:pt x="709" y="368"/>
                  <a:pt x="718" y="373"/>
                </a:cubicBezTo>
                <a:cubicBezTo>
                  <a:pt x="755" y="394"/>
                  <a:pt x="755" y="394"/>
                  <a:pt x="755" y="394"/>
                </a:cubicBezTo>
                <a:cubicBezTo>
                  <a:pt x="764" y="399"/>
                  <a:pt x="767" y="411"/>
                  <a:pt x="762" y="420"/>
                </a:cubicBezTo>
                <a:cubicBezTo>
                  <a:pt x="757" y="429"/>
                  <a:pt x="745" y="432"/>
                  <a:pt x="736" y="427"/>
                </a:cubicBezTo>
                <a:cubicBezTo>
                  <a:pt x="699" y="406"/>
                  <a:pt x="699" y="406"/>
                  <a:pt x="699" y="406"/>
                </a:cubicBezTo>
                <a:close/>
                <a:moveTo>
                  <a:pt x="718" y="59"/>
                </a:moveTo>
                <a:cubicBezTo>
                  <a:pt x="709" y="64"/>
                  <a:pt x="698" y="61"/>
                  <a:pt x="692" y="52"/>
                </a:cubicBezTo>
                <a:cubicBezTo>
                  <a:pt x="687" y="43"/>
                  <a:pt x="690" y="31"/>
                  <a:pt x="699" y="26"/>
                </a:cubicBezTo>
                <a:cubicBezTo>
                  <a:pt x="736" y="5"/>
                  <a:pt x="736" y="5"/>
                  <a:pt x="736" y="5"/>
                </a:cubicBezTo>
                <a:cubicBezTo>
                  <a:pt x="745" y="0"/>
                  <a:pt x="757" y="3"/>
                  <a:pt x="762" y="12"/>
                </a:cubicBezTo>
                <a:cubicBezTo>
                  <a:pt x="767" y="21"/>
                  <a:pt x="764" y="32"/>
                  <a:pt x="755" y="38"/>
                </a:cubicBezTo>
                <a:cubicBezTo>
                  <a:pt x="718" y="59"/>
                  <a:pt x="718" y="59"/>
                  <a:pt x="718" y="59"/>
                </a:cubicBezTo>
                <a:close/>
                <a:moveTo>
                  <a:pt x="755" y="235"/>
                </a:moveTo>
                <a:cubicBezTo>
                  <a:pt x="745" y="235"/>
                  <a:pt x="736" y="226"/>
                  <a:pt x="736" y="216"/>
                </a:cubicBezTo>
                <a:cubicBezTo>
                  <a:pt x="736" y="205"/>
                  <a:pt x="745" y="197"/>
                  <a:pt x="755" y="197"/>
                </a:cubicBezTo>
                <a:cubicBezTo>
                  <a:pt x="798" y="197"/>
                  <a:pt x="798" y="197"/>
                  <a:pt x="798" y="197"/>
                </a:cubicBezTo>
                <a:cubicBezTo>
                  <a:pt x="808" y="197"/>
                  <a:pt x="817" y="205"/>
                  <a:pt x="817" y="216"/>
                </a:cubicBezTo>
                <a:cubicBezTo>
                  <a:pt x="817" y="226"/>
                  <a:pt x="808" y="235"/>
                  <a:pt x="798" y="235"/>
                </a:cubicBezTo>
                <a:cubicBezTo>
                  <a:pt x="755" y="235"/>
                  <a:pt x="755" y="235"/>
                  <a:pt x="755" y="235"/>
                </a:cubicBezTo>
                <a:close/>
                <a:moveTo>
                  <a:pt x="118" y="26"/>
                </a:moveTo>
                <a:cubicBezTo>
                  <a:pt x="127" y="31"/>
                  <a:pt x="130" y="43"/>
                  <a:pt x="124" y="52"/>
                </a:cubicBezTo>
                <a:cubicBezTo>
                  <a:pt x="119" y="61"/>
                  <a:pt x="108" y="64"/>
                  <a:pt x="98" y="59"/>
                </a:cubicBezTo>
                <a:cubicBezTo>
                  <a:pt x="62" y="38"/>
                  <a:pt x="62" y="38"/>
                  <a:pt x="62" y="38"/>
                </a:cubicBezTo>
                <a:cubicBezTo>
                  <a:pt x="53" y="32"/>
                  <a:pt x="49" y="21"/>
                  <a:pt x="55" y="12"/>
                </a:cubicBezTo>
                <a:cubicBezTo>
                  <a:pt x="60" y="3"/>
                  <a:pt x="72" y="0"/>
                  <a:pt x="81" y="5"/>
                </a:cubicBezTo>
                <a:cubicBezTo>
                  <a:pt x="118" y="26"/>
                  <a:pt x="118" y="26"/>
                  <a:pt x="118" y="26"/>
                </a:cubicBezTo>
                <a:close/>
                <a:moveTo>
                  <a:pt x="98" y="373"/>
                </a:moveTo>
                <a:cubicBezTo>
                  <a:pt x="108" y="368"/>
                  <a:pt x="119" y="371"/>
                  <a:pt x="124" y="380"/>
                </a:cubicBezTo>
                <a:cubicBezTo>
                  <a:pt x="130" y="389"/>
                  <a:pt x="127" y="401"/>
                  <a:pt x="118" y="406"/>
                </a:cubicBezTo>
                <a:cubicBezTo>
                  <a:pt x="81" y="427"/>
                  <a:pt x="81" y="427"/>
                  <a:pt x="81" y="427"/>
                </a:cubicBezTo>
                <a:cubicBezTo>
                  <a:pt x="72" y="432"/>
                  <a:pt x="60" y="429"/>
                  <a:pt x="55" y="420"/>
                </a:cubicBezTo>
                <a:cubicBezTo>
                  <a:pt x="49" y="411"/>
                  <a:pt x="53" y="399"/>
                  <a:pt x="62" y="394"/>
                </a:cubicBezTo>
                <a:cubicBezTo>
                  <a:pt x="98" y="373"/>
                  <a:pt x="98" y="373"/>
                  <a:pt x="98" y="373"/>
                </a:cubicBezTo>
                <a:close/>
                <a:moveTo>
                  <a:pt x="62" y="197"/>
                </a:moveTo>
                <a:cubicBezTo>
                  <a:pt x="72" y="197"/>
                  <a:pt x="81" y="205"/>
                  <a:pt x="81" y="216"/>
                </a:cubicBezTo>
                <a:cubicBezTo>
                  <a:pt x="81" y="226"/>
                  <a:pt x="72" y="235"/>
                  <a:pt x="62" y="235"/>
                </a:cubicBezTo>
                <a:cubicBezTo>
                  <a:pt x="19" y="235"/>
                  <a:pt x="19" y="235"/>
                  <a:pt x="19" y="235"/>
                </a:cubicBezTo>
                <a:cubicBezTo>
                  <a:pt x="9" y="235"/>
                  <a:pt x="0" y="226"/>
                  <a:pt x="0" y="216"/>
                </a:cubicBezTo>
                <a:cubicBezTo>
                  <a:pt x="0" y="205"/>
                  <a:pt x="9" y="197"/>
                  <a:pt x="19" y="197"/>
                </a:cubicBezTo>
                <a:cubicBezTo>
                  <a:pt x="62" y="197"/>
                  <a:pt x="62" y="197"/>
                  <a:pt x="62" y="197"/>
                </a:cubicBezTo>
                <a:close/>
              </a:path>
            </a:pathLst>
          </a:custGeom>
          <a:solidFill>
            <a:srgbClr val="06518A"/>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 name="矩形 2"/>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4" name="矩形 3"/>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5" name="矩形 4"/>
          <p:cNvSpPr/>
          <p:nvPr/>
        </p:nvSpPr>
        <p:spPr>
          <a:xfrm>
            <a:off x="1418221" y="253163"/>
            <a:ext cx="1620957" cy="523220"/>
          </a:xfrm>
          <a:prstGeom prst="rect">
            <a:avLst/>
          </a:prstGeom>
        </p:spPr>
        <p:txBody>
          <a:bodyPr wrap="none">
            <a:spAutoFit/>
          </a:bodyPr>
          <a:lstStyle/>
          <a:p>
            <a:r>
              <a:rPr lang="zh-CN" altLang="en-US" sz="2800" dirty="0">
                <a:solidFill>
                  <a:srgbClr val="06518A"/>
                </a:solidFill>
                <a:cs typeface="+mn-ea"/>
                <a:sym typeface="+mn-lt"/>
              </a:rPr>
              <a:t>未来展望</a:t>
            </a:r>
          </a:p>
        </p:txBody>
      </p:sp>
      <p:sp>
        <p:nvSpPr>
          <p:cNvPr id="22" name="矩形 21"/>
          <p:cNvSpPr/>
          <p:nvPr/>
        </p:nvSpPr>
        <p:spPr>
          <a:xfrm>
            <a:off x="671004" y="1548020"/>
            <a:ext cx="3674404" cy="461665"/>
          </a:xfrm>
          <a:prstGeom prst="rect">
            <a:avLst/>
          </a:prstGeom>
        </p:spPr>
        <p:txBody>
          <a:bodyPr wrap="none">
            <a:spAutoFit/>
          </a:bodyPr>
          <a:lstStyle/>
          <a:p>
            <a:r>
              <a:rPr lang="en-US" altLang="zh-CN" sz="2400" dirty="0">
                <a:solidFill>
                  <a:srgbClr val="06518A"/>
                </a:solidFill>
                <a:cs typeface="+mn-ea"/>
                <a:sym typeface="+mn-lt"/>
              </a:rPr>
              <a:t>01.</a:t>
            </a:r>
            <a:r>
              <a:rPr lang="zh-CN" altLang="en-US" sz="2400" dirty="0">
                <a:solidFill>
                  <a:srgbClr val="06518A"/>
                </a:solidFill>
                <a:cs typeface="+mn-ea"/>
                <a:sym typeface="+mn-lt"/>
              </a:rPr>
              <a:t>深度学习的进一步应用</a:t>
            </a:r>
          </a:p>
        </p:txBody>
      </p:sp>
      <p:sp>
        <p:nvSpPr>
          <p:cNvPr id="23" name="矩形 22"/>
          <p:cNvSpPr/>
          <p:nvPr/>
        </p:nvSpPr>
        <p:spPr>
          <a:xfrm>
            <a:off x="1122760" y="2009685"/>
            <a:ext cx="2740494" cy="2025939"/>
          </a:xfrm>
          <a:prstGeom prst="rect">
            <a:avLst/>
          </a:prstGeom>
        </p:spPr>
        <p:txBody>
          <a:bodyPr wrap="square">
            <a:spAutoFit/>
          </a:bodyPr>
          <a:lstStyle/>
          <a:p>
            <a:pPr>
              <a:lnSpc>
                <a:spcPct val="130000"/>
              </a:lnSpc>
            </a:pPr>
            <a:r>
              <a:rPr lang="zh-CN" altLang="en-US" sz="1400" dirty="0">
                <a:solidFill>
                  <a:schemeClr val="bg2">
                    <a:lumMod val="25000"/>
                  </a:schemeClr>
                </a:solidFill>
                <a:cs typeface="+mn-ea"/>
                <a:sym typeface="+mn-lt"/>
              </a:rPr>
              <a:t>随着深度学习在计算机视觉中的成功应用，未来将继续推动深度学习技术的发展。更强大的深度神经网络将能够处理更复杂、更抽象的视觉任务。此外，迁移学习和增强学习等技术将进一步提高模型的泛化能力和适应性。</a:t>
            </a:r>
          </a:p>
        </p:txBody>
      </p:sp>
      <p:grpSp>
        <p:nvGrpSpPr>
          <p:cNvPr id="2" name="组合 1"/>
          <p:cNvGrpSpPr/>
          <p:nvPr/>
        </p:nvGrpSpPr>
        <p:grpSpPr>
          <a:xfrm>
            <a:off x="4864015" y="2147369"/>
            <a:ext cx="2152829" cy="2935530"/>
            <a:chOff x="4870417" y="2546803"/>
            <a:chExt cx="2152829" cy="2935530"/>
          </a:xfrm>
          <a:solidFill>
            <a:srgbClr val="3C4D63"/>
          </a:solidFill>
        </p:grpSpPr>
        <p:sp>
          <p:nvSpPr>
            <p:cNvPr id="29" name="Freeform 9"/>
            <p:cNvSpPr>
              <a:spLocks noEditPoints="1"/>
            </p:cNvSpPr>
            <p:nvPr/>
          </p:nvSpPr>
          <p:spPr bwMode="auto">
            <a:xfrm>
              <a:off x="4870417" y="2546803"/>
              <a:ext cx="2152829" cy="2935530"/>
            </a:xfrm>
            <a:custGeom>
              <a:avLst/>
              <a:gdLst>
                <a:gd name="T0" fmla="*/ 222 w 597"/>
                <a:gd name="T1" fmla="*/ 575 h 814"/>
                <a:gd name="T2" fmla="*/ 253 w 597"/>
                <a:gd name="T3" fmla="*/ 598 h 814"/>
                <a:gd name="T4" fmla="*/ 344 w 597"/>
                <a:gd name="T5" fmla="*/ 598 h 814"/>
                <a:gd name="T6" fmla="*/ 375 w 597"/>
                <a:gd name="T7" fmla="*/ 575 h 814"/>
                <a:gd name="T8" fmla="*/ 414 w 597"/>
                <a:gd name="T9" fmla="*/ 509 h 814"/>
                <a:gd name="T10" fmla="*/ 539 w 597"/>
                <a:gd name="T11" fmla="*/ 298 h 814"/>
                <a:gd name="T12" fmla="*/ 298 w 597"/>
                <a:gd name="T13" fmla="*/ 57 h 814"/>
                <a:gd name="T14" fmla="*/ 57 w 597"/>
                <a:gd name="T15" fmla="*/ 298 h 814"/>
                <a:gd name="T16" fmla="*/ 183 w 597"/>
                <a:gd name="T17" fmla="*/ 509 h 814"/>
                <a:gd name="T18" fmla="*/ 222 w 597"/>
                <a:gd name="T19" fmla="*/ 575 h 814"/>
                <a:gd name="T20" fmla="*/ 354 w 597"/>
                <a:gd name="T21" fmla="*/ 782 h 814"/>
                <a:gd name="T22" fmla="*/ 314 w 597"/>
                <a:gd name="T23" fmla="*/ 814 h 814"/>
                <a:gd name="T24" fmla="*/ 282 w 597"/>
                <a:gd name="T25" fmla="*/ 814 h 814"/>
                <a:gd name="T26" fmla="*/ 242 w 597"/>
                <a:gd name="T27" fmla="*/ 782 h 814"/>
                <a:gd name="T28" fmla="*/ 226 w 597"/>
                <a:gd name="T29" fmla="*/ 782 h 814"/>
                <a:gd name="T30" fmla="*/ 165 w 597"/>
                <a:gd name="T31" fmla="*/ 722 h 814"/>
                <a:gd name="T32" fmla="*/ 165 w 597"/>
                <a:gd name="T33" fmla="*/ 576 h 814"/>
                <a:gd name="T34" fmla="*/ 155 w 597"/>
                <a:gd name="T35" fmla="*/ 559 h 814"/>
                <a:gd name="T36" fmla="*/ 0 w 597"/>
                <a:gd name="T37" fmla="*/ 298 h 814"/>
                <a:gd name="T38" fmla="*/ 298 w 597"/>
                <a:gd name="T39" fmla="*/ 0 h 814"/>
                <a:gd name="T40" fmla="*/ 597 w 597"/>
                <a:gd name="T41" fmla="*/ 298 h 814"/>
                <a:gd name="T42" fmla="*/ 441 w 597"/>
                <a:gd name="T43" fmla="*/ 559 h 814"/>
                <a:gd name="T44" fmla="*/ 431 w 597"/>
                <a:gd name="T45" fmla="*/ 576 h 814"/>
                <a:gd name="T46" fmla="*/ 432 w 597"/>
                <a:gd name="T47" fmla="*/ 722 h 814"/>
                <a:gd name="T48" fmla="*/ 371 w 597"/>
                <a:gd name="T49" fmla="*/ 782 h 814"/>
                <a:gd name="T50" fmla="*/ 354 w 597"/>
                <a:gd name="T51" fmla="*/ 782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7" h="814">
                  <a:moveTo>
                    <a:pt x="222" y="575"/>
                  </a:moveTo>
                  <a:cubicBezTo>
                    <a:pt x="224" y="589"/>
                    <a:pt x="238" y="598"/>
                    <a:pt x="253" y="598"/>
                  </a:cubicBezTo>
                  <a:cubicBezTo>
                    <a:pt x="344" y="598"/>
                    <a:pt x="344" y="598"/>
                    <a:pt x="344" y="598"/>
                  </a:cubicBezTo>
                  <a:cubicBezTo>
                    <a:pt x="358" y="598"/>
                    <a:pt x="373" y="589"/>
                    <a:pt x="375" y="575"/>
                  </a:cubicBezTo>
                  <a:cubicBezTo>
                    <a:pt x="377" y="547"/>
                    <a:pt x="390" y="523"/>
                    <a:pt x="414" y="509"/>
                  </a:cubicBezTo>
                  <a:cubicBezTo>
                    <a:pt x="491" y="467"/>
                    <a:pt x="539" y="386"/>
                    <a:pt x="539" y="298"/>
                  </a:cubicBezTo>
                  <a:cubicBezTo>
                    <a:pt x="539" y="165"/>
                    <a:pt x="431" y="57"/>
                    <a:pt x="298" y="57"/>
                  </a:cubicBezTo>
                  <a:cubicBezTo>
                    <a:pt x="165" y="57"/>
                    <a:pt x="57" y="165"/>
                    <a:pt x="57" y="298"/>
                  </a:cubicBezTo>
                  <a:cubicBezTo>
                    <a:pt x="57" y="386"/>
                    <a:pt x="105" y="467"/>
                    <a:pt x="183" y="509"/>
                  </a:cubicBezTo>
                  <a:cubicBezTo>
                    <a:pt x="207" y="523"/>
                    <a:pt x="219" y="547"/>
                    <a:pt x="222" y="575"/>
                  </a:cubicBezTo>
                  <a:close/>
                  <a:moveTo>
                    <a:pt x="354" y="782"/>
                  </a:moveTo>
                  <a:cubicBezTo>
                    <a:pt x="350" y="800"/>
                    <a:pt x="334" y="814"/>
                    <a:pt x="314" y="814"/>
                  </a:cubicBezTo>
                  <a:cubicBezTo>
                    <a:pt x="282" y="814"/>
                    <a:pt x="282" y="814"/>
                    <a:pt x="282" y="814"/>
                  </a:cubicBezTo>
                  <a:cubicBezTo>
                    <a:pt x="263" y="814"/>
                    <a:pt x="247" y="800"/>
                    <a:pt x="242" y="782"/>
                  </a:cubicBezTo>
                  <a:cubicBezTo>
                    <a:pt x="226" y="782"/>
                    <a:pt x="226" y="782"/>
                    <a:pt x="226" y="782"/>
                  </a:cubicBezTo>
                  <a:cubicBezTo>
                    <a:pt x="193" y="782"/>
                    <a:pt x="165" y="755"/>
                    <a:pt x="165" y="722"/>
                  </a:cubicBezTo>
                  <a:cubicBezTo>
                    <a:pt x="165" y="576"/>
                    <a:pt x="165" y="576"/>
                    <a:pt x="165" y="576"/>
                  </a:cubicBezTo>
                  <a:cubicBezTo>
                    <a:pt x="165" y="569"/>
                    <a:pt x="162" y="563"/>
                    <a:pt x="155" y="559"/>
                  </a:cubicBezTo>
                  <a:cubicBezTo>
                    <a:pt x="60" y="507"/>
                    <a:pt x="0" y="407"/>
                    <a:pt x="0" y="298"/>
                  </a:cubicBezTo>
                  <a:cubicBezTo>
                    <a:pt x="0" y="133"/>
                    <a:pt x="134" y="0"/>
                    <a:pt x="298" y="0"/>
                  </a:cubicBezTo>
                  <a:cubicBezTo>
                    <a:pt x="463" y="0"/>
                    <a:pt x="597" y="133"/>
                    <a:pt x="597" y="298"/>
                  </a:cubicBezTo>
                  <a:cubicBezTo>
                    <a:pt x="597" y="407"/>
                    <a:pt x="537" y="507"/>
                    <a:pt x="441" y="559"/>
                  </a:cubicBezTo>
                  <a:cubicBezTo>
                    <a:pt x="435" y="563"/>
                    <a:pt x="431" y="569"/>
                    <a:pt x="431" y="576"/>
                  </a:cubicBezTo>
                  <a:cubicBezTo>
                    <a:pt x="432" y="722"/>
                    <a:pt x="432" y="722"/>
                    <a:pt x="432" y="722"/>
                  </a:cubicBezTo>
                  <a:cubicBezTo>
                    <a:pt x="432" y="755"/>
                    <a:pt x="404" y="782"/>
                    <a:pt x="371" y="782"/>
                  </a:cubicBezTo>
                  <a:cubicBezTo>
                    <a:pt x="354" y="782"/>
                    <a:pt x="354" y="782"/>
                    <a:pt x="354" y="782"/>
                  </a:cubicBezTo>
                  <a:close/>
                </a:path>
              </a:pathLst>
            </a:custGeom>
            <a:solidFill>
              <a:srgbClr val="06518A"/>
            </a:solidFill>
            <a:ln>
              <a:solidFill>
                <a:srgbClr val="06518A"/>
              </a:solid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32" name="Freeform 134"/>
            <p:cNvSpPr>
              <a:spLocks/>
            </p:cNvSpPr>
            <p:nvPr/>
          </p:nvSpPr>
          <p:spPr bwMode="auto">
            <a:xfrm>
              <a:off x="5743262" y="3257509"/>
              <a:ext cx="407143" cy="814266"/>
            </a:xfrm>
            <a:custGeom>
              <a:avLst/>
              <a:gdLst>
                <a:gd name="T0" fmla="*/ 19 w 64"/>
                <a:gd name="T1" fmla="*/ 0 h 128"/>
                <a:gd name="T2" fmla="*/ 59 w 64"/>
                <a:gd name="T3" fmla="*/ 0 h 128"/>
                <a:gd name="T4" fmla="*/ 46 w 64"/>
                <a:gd name="T5" fmla="*/ 30 h 128"/>
                <a:gd name="T6" fmla="*/ 64 w 64"/>
                <a:gd name="T7" fmla="*/ 30 h 128"/>
                <a:gd name="T8" fmla="*/ 32 w 64"/>
                <a:gd name="T9" fmla="*/ 76 h 128"/>
                <a:gd name="T10" fmla="*/ 51 w 64"/>
                <a:gd name="T11" fmla="*/ 76 h 128"/>
                <a:gd name="T12" fmla="*/ 19 w 64"/>
                <a:gd name="T13" fmla="*/ 128 h 128"/>
                <a:gd name="T14" fmla="*/ 19 w 64"/>
                <a:gd name="T15" fmla="*/ 92 h 128"/>
                <a:gd name="T16" fmla="*/ 0 w 64"/>
                <a:gd name="T17" fmla="*/ 92 h 128"/>
                <a:gd name="T18" fmla="*/ 18 w 64"/>
                <a:gd name="T19" fmla="*/ 47 h 128"/>
                <a:gd name="T20" fmla="*/ 0 w 64"/>
                <a:gd name="T21" fmla="*/ 47 h 128"/>
                <a:gd name="T22" fmla="*/ 19 w 64"/>
                <a:gd name="T2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 h="128">
                  <a:moveTo>
                    <a:pt x="19" y="0"/>
                  </a:moveTo>
                  <a:lnTo>
                    <a:pt x="59" y="0"/>
                  </a:lnTo>
                  <a:lnTo>
                    <a:pt x="46" y="30"/>
                  </a:lnTo>
                  <a:lnTo>
                    <a:pt x="64" y="30"/>
                  </a:lnTo>
                  <a:lnTo>
                    <a:pt x="32" y="76"/>
                  </a:lnTo>
                  <a:lnTo>
                    <a:pt x="51" y="76"/>
                  </a:lnTo>
                  <a:lnTo>
                    <a:pt x="19" y="128"/>
                  </a:lnTo>
                  <a:lnTo>
                    <a:pt x="19" y="92"/>
                  </a:lnTo>
                  <a:lnTo>
                    <a:pt x="0" y="92"/>
                  </a:lnTo>
                  <a:lnTo>
                    <a:pt x="18" y="47"/>
                  </a:lnTo>
                  <a:lnTo>
                    <a:pt x="0" y="47"/>
                  </a:lnTo>
                  <a:lnTo>
                    <a:pt x="19" y="0"/>
                  </a:lnTo>
                  <a:close/>
                </a:path>
              </a:pathLst>
            </a:custGeom>
            <a:solidFill>
              <a:srgbClr val="06518A"/>
            </a:solidFill>
            <a:ln>
              <a:solidFill>
                <a:srgbClr val="06518A"/>
              </a:solidFill>
            </a:ln>
          </p:spPr>
          <p:txBody>
            <a:bodyPr vert="horz" wrap="square" lIns="121920" tIns="60960" rIns="121920" bIns="60960" numCol="1" anchor="t" anchorCtr="0" compatLnSpc="1">
              <a:prstTxWarp prst="textNoShape">
                <a:avLst/>
              </a:prstTxWarp>
            </a:bodyPr>
            <a:lstStyle/>
            <a:p>
              <a:endParaRPr lang="zh-CN" altLang="en-US" sz="2400">
                <a:cs typeface="+mn-ea"/>
                <a:sym typeface="+mn-lt"/>
              </a:endParaRPr>
            </a:p>
          </p:txBody>
        </p:sp>
      </p:grpSp>
      <p:sp>
        <p:nvSpPr>
          <p:cNvPr id="33" name="矩形 32"/>
          <p:cNvSpPr/>
          <p:nvPr/>
        </p:nvSpPr>
        <p:spPr>
          <a:xfrm>
            <a:off x="1051591" y="4266456"/>
            <a:ext cx="2844048" cy="461665"/>
          </a:xfrm>
          <a:prstGeom prst="rect">
            <a:avLst/>
          </a:prstGeom>
        </p:spPr>
        <p:txBody>
          <a:bodyPr wrap="none">
            <a:spAutoFit/>
          </a:bodyPr>
          <a:lstStyle/>
          <a:p>
            <a:r>
              <a:rPr lang="en-US" altLang="zh-CN" sz="2400" dirty="0">
                <a:solidFill>
                  <a:srgbClr val="06518A"/>
                </a:solidFill>
                <a:cs typeface="+mn-ea"/>
                <a:sym typeface="+mn-lt"/>
              </a:rPr>
              <a:t>03.</a:t>
            </a:r>
            <a:r>
              <a:rPr lang="zh-CN" altLang="en-US" sz="2400" dirty="0">
                <a:solidFill>
                  <a:srgbClr val="06518A"/>
                </a:solidFill>
                <a:cs typeface="+mn-ea"/>
                <a:sym typeface="+mn-lt"/>
              </a:rPr>
              <a:t>实时分析与决策</a:t>
            </a:r>
          </a:p>
        </p:txBody>
      </p:sp>
      <p:sp>
        <p:nvSpPr>
          <p:cNvPr id="34" name="矩形 33"/>
          <p:cNvSpPr/>
          <p:nvPr/>
        </p:nvSpPr>
        <p:spPr>
          <a:xfrm>
            <a:off x="1315595" y="4728261"/>
            <a:ext cx="2740494" cy="1745863"/>
          </a:xfrm>
          <a:prstGeom prst="rect">
            <a:avLst/>
          </a:prstGeom>
        </p:spPr>
        <p:txBody>
          <a:bodyPr wrap="square">
            <a:spAutoFit/>
          </a:bodyPr>
          <a:lstStyle/>
          <a:p>
            <a:pPr>
              <a:lnSpc>
                <a:spcPct val="130000"/>
              </a:lnSpc>
            </a:pPr>
            <a:r>
              <a:rPr lang="zh-CN" altLang="en-US" sz="1400" dirty="0">
                <a:solidFill>
                  <a:schemeClr val="bg2">
                    <a:lumMod val="25000"/>
                  </a:schemeClr>
                </a:solidFill>
                <a:cs typeface="+mn-ea"/>
                <a:sym typeface="+mn-lt"/>
              </a:rPr>
              <a:t>随着计算力的不断提升，计算机视觉系统将能够在实时场景中进行更快速、更准确的分析和决策。这将在自动驾驶、智能监控等领域发挥重要作用，为人们提供更安全、更便捷的生活方式。</a:t>
            </a:r>
          </a:p>
        </p:txBody>
      </p:sp>
      <p:sp>
        <p:nvSpPr>
          <p:cNvPr id="35" name="矩形 34"/>
          <p:cNvSpPr/>
          <p:nvPr/>
        </p:nvSpPr>
        <p:spPr>
          <a:xfrm>
            <a:off x="7896091" y="1548020"/>
            <a:ext cx="2231701" cy="461665"/>
          </a:xfrm>
          <a:prstGeom prst="rect">
            <a:avLst/>
          </a:prstGeom>
        </p:spPr>
        <p:txBody>
          <a:bodyPr wrap="none">
            <a:spAutoFit/>
          </a:bodyPr>
          <a:lstStyle/>
          <a:p>
            <a:r>
              <a:rPr lang="en-US" altLang="zh-CN" sz="2400" dirty="0">
                <a:solidFill>
                  <a:srgbClr val="06518A"/>
                </a:solidFill>
                <a:cs typeface="+mn-ea"/>
                <a:sym typeface="+mn-lt"/>
              </a:rPr>
              <a:t>02.</a:t>
            </a:r>
            <a:r>
              <a:rPr lang="zh-CN" altLang="en-US" sz="2400" dirty="0">
                <a:solidFill>
                  <a:srgbClr val="06518A"/>
                </a:solidFill>
                <a:cs typeface="+mn-ea"/>
                <a:sym typeface="+mn-lt"/>
              </a:rPr>
              <a:t>多模态融合</a:t>
            </a:r>
          </a:p>
        </p:txBody>
      </p:sp>
      <p:sp>
        <p:nvSpPr>
          <p:cNvPr id="36" name="矩形 35"/>
          <p:cNvSpPr/>
          <p:nvPr/>
        </p:nvSpPr>
        <p:spPr>
          <a:xfrm>
            <a:off x="7979902" y="2021236"/>
            <a:ext cx="2740494" cy="2025939"/>
          </a:xfrm>
          <a:prstGeom prst="rect">
            <a:avLst/>
          </a:prstGeom>
        </p:spPr>
        <p:txBody>
          <a:bodyPr wrap="square">
            <a:spAutoFit/>
          </a:bodyPr>
          <a:lstStyle/>
          <a:p>
            <a:pPr>
              <a:lnSpc>
                <a:spcPct val="130000"/>
              </a:lnSpc>
            </a:pPr>
            <a:r>
              <a:rPr lang="zh-CN" altLang="en-US" sz="1400" dirty="0">
                <a:solidFill>
                  <a:schemeClr val="bg2">
                    <a:lumMod val="25000"/>
                  </a:schemeClr>
                </a:solidFill>
                <a:cs typeface="+mn-ea"/>
                <a:sym typeface="+mn-lt"/>
              </a:rPr>
              <a:t>未来的计算机视觉系统将不仅仅局限于图像和视频的处理，还会涉及到更多的感知模态，如语音、自然语言处理等。多模态融合将使计算机系统能够更全面、更深入地理解环境，为用户提供更丰富、更智能的交互体验。</a:t>
            </a:r>
          </a:p>
        </p:txBody>
      </p:sp>
      <p:sp>
        <p:nvSpPr>
          <p:cNvPr id="37" name="矩形 36"/>
          <p:cNvSpPr/>
          <p:nvPr/>
        </p:nvSpPr>
        <p:spPr>
          <a:xfrm>
            <a:off x="7817962" y="4266455"/>
            <a:ext cx="3781805" cy="461665"/>
          </a:xfrm>
          <a:prstGeom prst="rect">
            <a:avLst/>
          </a:prstGeom>
        </p:spPr>
        <p:txBody>
          <a:bodyPr wrap="none">
            <a:spAutoFit/>
          </a:bodyPr>
          <a:lstStyle/>
          <a:p>
            <a:r>
              <a:rPr lang="en-US" altLang="zh-CN" sz="2400" dirty="0">
                <a:solidFill>
                  <a:srgbClr val="06518A"/>
                </a:solidFill>
                <a:cs typeface="+mn-ea"/>
                <a:sym typeface="+mn-lt"/>
              </a:rPr>
              <a:t>04.</a:t>
            </a:r>
            <a:r>
              <a:rPr lang="zh-CN" altLang="en-US" sz="2400" dirty="0">
                <a:solidFill>
                  <a:srgbClr val="06518A"/>
                </a:solidFill>
                <a:cs typeface="+mn-ea"/>
                <a:sym typeface="+mn-lt"/>
              </a:rPr>
              <a:t>计算机视觉与医疗健康</a:t>
            </a:r>
          </a:p>
        </p:txBody>
      </p:sp>
      <p:sp>
        <p:nvSpPr>
          <p:cNvPr id="38" name="矩形 37"/>
          <p:cNvSpPr/>
          <p:nvPr/>
        </p:nvSpPr>
        <p:spPr>
          <a:xfrm>
            <a:off x="8135911" y="4728261"/>
            <a:ext cx="2740494" cy="1745863"/>
          </a:xfrm>
          <a:prstGeom prst="rect">
            <a:avLst/>
          </a:prstGeom>
        </p:spPr>
        <p:txBody>
          <a:bodyPr wrap="square">
            <a:spAutoFit/>
          </a:bodyPr>
          <a:lstStyle/>
          <a:p>
            <a:pPr>
              <a:lnSpc>
                <a:spcPct val="130000"/>
              </a:lnSpc>
            </a:pPr>
            <a:r>
              <a:rPr lang="zh-CN" altLang="en-US" sz="1400" dirty="0">
                <a:solidFill>
                  <a:schemeClr val="bg2">
                    <a:lumMod val="25000"/>
                  </a:schemeClr>
                </a:solidFill>
                <a:cs typeface="+mn-ea"/>
                <a:sym typeface="+mn-lt"/>
              </a:rPr>
              <a:t>计算机视觉在医疗健康领域的应用也将成为未来的研究热点。通过图像识别和分析，计算机系统可以帮助医生进行疾病诊断、影像分析，甚至是手术辅助，提高医疗水平和效率。</a:t>
            </a:r>
          </a:p>
        </p:txBody>
      </p:sp>
      <p:pic>
        <p:nvPicPr>
          <p:cNvPr id="46" name="图片 4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grpSp>
        <p:nvGrpSpPr>
          <p:cNvPr id="47" name="组合 46">
            <a:extLst>
              <a:ext uri="{FF2B5EF4-FFF2-40B4-BE49-F238E27FC236}">
                <a16:creationId xmlns:a16="http://schemas.microsoft.com/office/drawing/2014/main" id="{FA69A30E-0761-4CB6-B9E6-B78EBCA09372}"/>
              </a:ext>
            </a:extLst>
          </p:cNvPr>
          <p:cNvGrpSpPr/>
          <p:nvPr/>
        </p:nvGrpSpPr>
        <p:grpSpPr>
          <a:xfrm>
            <a:off x="315742" y="3205"/>
            <a:ext cx="999853" cy="947419"/>
            <a:chOff x="315742" y="3205"/>
            <a:chExt cx="999853" cy="947419"/>
          </a:xfrm>
        </p:grpSpPr>
        <p:grpSp>
          <p:nvGrpSpPr>
            <p:cNvPr id="48" name="组合 47">
              <a:extLst>
                <a:ext uri="{FF2B5EF4-FFF2-40B4-BE49-F238E27FC236}">
                  <a16:creationId xmlns:a16="http://schemas.microsoft.com/office/drawing/2014/main" id="{F3CCC078-364C-4902-8085-9B314AF6DB77}"/>
                </a:ext>
              </a:extLst>
            </p:cNvPr>
            <p:cNvGrpSpPr/>
            <p:nvPr/>
          </p:nvGrpSpPr>
          <p:grpSpPr>
            <a:xfrm>
              <a:off x="315742" y="3205"/>
              <a:ext cx="999853" cy="947419"/>
              <a:chOff x="315742" y="3205"/>
              <a:chExt cx="999853" cy="947419"/>
            </a:xfrm>
          </p:grpSpPr>
          <p:sp>
            <p:nvSpPr>
              <p:cNvPr id="52" name="矩形 51">
                <a:extLst>
                  <a:ext uri="{FF2B5EF4-FFF2-40B4-BE49-F238E27FC236}">
                    <a16:creationId xmlns:a16="http://schemas.microsoft.com/office/drawing/2014/main" id="{3C820970-3F84-4D79-A4E2-8845B7E8612E}"/>
                  </a:ext>
                </a:extLst>
              </p:cNvPr>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53" name="矩形 52">
                <a:extLst>
                  <a:ext uri="{FF2B5EF4-FFF2-40B4-BE49-F238E27FC236}">
                    <a16:creationId xmlns:a16="http://schemas.microsoft.com/office/drawing/2014/main" id="{5ED994AE-307D-48AB-8141-E915E9376092}"/>
                  </a:ext>
                </a:extLst>
              </p:cNvPr>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49" name="组合 48">
              <a:extLst>
                <a:ext uri="{FF2B5EF4-FFF2-40B4-BE49-F238E27FC236}">
                  <a16:creationId xmlns:a16="http://schemas.microsoft.com/office/drawing/2014/main" id="{A0625D30-CCCA-4BCB-B058-585C3260C561}"/>
                </a:ext>
              </a:extLst>
            </p:cNvPr>
            <p:cNvGrpSpPr/>
            <p:nvPr/>
          </p:nvGrpSpPr>
          <p:grpSpPr>
            <a:xfrm>
              <a:off x="579744" y="217263"/>
              <a:ext cx="471847" cy="471847"/>
              <a:chOff x="8407459" y="3205778"/>
              <a:chExt cx="576580" cy="576580"/>
            </a:xfrm>
          </p:grpSpPr>
          <p:sp>
            <p:nvSpPr>
              <p:cNvPr id="50" name="圆角矩形 34">
                <a:extLst>
                  <a:ext uri="{FF2B5EF4-FFF2-40B4-BE49-F238E27FC236}">
                    <a16:creationId xmlns:a16="http://schemas.microsoft.com/office/drawing/2014/main" id="{EA6CFCC1-F44A-4D68-B625-128D1B4D0927}"/>
                  </a:ext>
                </a:extLst>
              </p:cNvPr>
              <p:cNvSpPr/>
              <p:nvPr/>
            </p:nvSpPr>
            <p:spPr>
              <a:xfrm>
                <a:off x="8407459" y="3205778"/>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51" name="Freeform 151">
                <a:extLst>
                  <a:ext uri="{FF2B5EF4-FFF2-40B4-BE49-F238E27FC236}">
                    <a16:creationId xmlns:a16="http://schemas.microsoft.com/office/drawing/2014/main" id="{FDFCFCAF-7855-4777-A118-5BF57F79ED9E}"/>
                  </a:ext>
                </a:extLst>
              </p:cNvPr>
              <p:cNvSpPr>
                <a:spLocks noEditPoints="1"/>
              </p:cNvSpPr>
              <p:nvPr/>
            </p:nvSpPr>
            <p:spPr bwMode="auto">
              <a:xfrm>
                <a:off x="8588668" y="3301413"/>
                <a:ext cx="214160" cy="385310"/>
              </a:xfrm>
              <a:custGeom>
                <a:avLst/>
                <a:gdLst>
                  <a:gd name="T0" fmla="*/ 65 w 101"/>
                  <a:gd name="T1" fmla="*/ 61 h 182"/>
                  <a:gd name="T2" fmla="*/ 52 w 101"/>
                  <a:gd name="T3" fmla="*/ 55 h 182"/>
                  <a:gd name="T4" fmla="*/ 15 w 101"/>
                  <a:gd name="T5" fmla="*/ 86 h 182"/>
                  <a:gd name="T6" fmla="*/ 15 w 101"/>
                  <a:gd name="T7" fmla="*/ 90 h 182"/>
                  <a:gd name="T8" fmla="*/ 19 w 101"/>
                  <a:gd name="T9" fmla="*/ 90 h 182"/>
                  <a:gd name="T10" fmla="*/ 37 w 101"/>
                  <a:gd name="T11" fmla="*/ 79 h 182"/>
                  <a:gd name="T12" fmla="*/ 18 w 101"/>
                  <a:gd name="T13" fmla="*/ 120 h 182"/>
                  <a:gd name="T14" fmla="*/ 1 w 101"/>
                  <a:gd name="T15" fmla="*/ 155 h 182"/>
                  <a:gd name="T16" fmla="*/ 5 w 101"/>
                  <a:gd name="T17" fmla="*/ 175 h 182"/>
                  <a:gd name="T18" fmla="*/ 20 w 101"/>
                  <a:gd name="T19" fmla="*/ 182 h 182"/>
                  <a:gd name="T20" fmla="*/ 59 w 101"/>
                  <a:gd name="T21" fmla="*/ 164 h 182"/>
                  <a:gd name="T22" fmla="*/ 59 w 101"/>
                  <a:gd name="T23" fmla="*/ 160 h 182"/>
                  <a:gd name="T24" fmla="*/ 56 w 101"/>
                  <a:gd name="T25" fmla="*/ 158 h 182"/>
                  <a:gd name="T26" fmla="*/ 39 w 101"/>
                  <a:gd name="T27" fmla="*/ 160 h 182"/>
                  <a:gd name="T28" fmla="*/ 38 w 101"/>
                  <a:gd name="T29" fmla="*/ 160 h 182"/>
                  <a:gd name="T30" fmla="*/ 51 w 101"/>
                  <a:gd name="T31" fmla="*/ 129 h 182"/>
                  <a:gd name="T32" fmla="*/ 65 w 101"/>
                  <a:gd name="T33" fmla="*/ 61 h 182"/>
                  <a:gd name="T34" fmla="*/ 33 w 101"/>
                  <a:gd name="T35" fmla="*/ 163 h 182"/>
                  <a:gd name="T36" fmla="*/ 39 w 101"/>
                  <a:gd name="T37" fmla="*/ 166 h 182"/>
                  <a:gd name="T38" fmla="*/ 46 w 101"/>
                  <a:gd name="T39" fmla="*/ 166 h 182"/>
                  <a:gd name="T40" fmla="*/ 20 w 101"/>
                  <a:gd name="T41" fmla="*/ 176 h 182"/>
                  <a:gd name="T42" fmla="*/ 10 w 101"/>
                  <a:gd name="T43" fmla="*/ 171 h 182"/>
                  <a:gd name="T44" fmla="*/ 7 w 101"/>
                  <a:gd name="T45" fmla="*/ 157 h 182"/>
                  <a:gd name="T46" fmla="*/ 23 w 101"/>
                  <a:gd name="T47" fmla="*/ 123 h 182"/>
                  <a:gd name="T48" fmla="*/ 43 w 101"/>
                  <a:gd name="T49" fmla="*/ 81 h 182"/>
                  <a:gd name="T50" fmla="*/ 43 w 101"/>
                  <a:gd name="T51" fmla="*/ 75 h 182"/>
                  <a:gd name="T52" fmla="*/ 39 w 101"/>
                  <a:gd name="T53" fmla="*/ 73 h 182"/>
                  <a:gd name="T54" fmla="*/ 31 w 101"/>
                  <a:gd name="T55" fmla="*/ 76 h 182"/>
                  <a:gd name="T56" fmla="*/ 52 w 101"/>
                  <a:gd name="T57" fmla="*/ 61 h 182"/>
                  <a:gd name="T58" fmla="*/ 61 w 101"/>
                  <a:gd name="T59" fmla="*/ 65 h 182"/>
                  <a:gd name="T60" fmla="*/ 46 w 101"/>
                  <a:gd name="T61" fmla="*/ 126 h 182"/>
                  <a:gd name="T62" fmla="*/ 33 w 101"/>
                  <a:gd name="T63" fmla="*/ 163 h 182"/>
                  <a:gd name="T64" fmla="*/ 76 w 101"/>
                  <a:gd name="T65" fmla="*/ 0 h 182"/>
                  <a:gd name="T66" fmla="*/ 50 w 101"/>
                  <a:gd name="T67" fmla="*/ 26 h 182"/>
                  <a:gd name="T68" fmla="*/ 76 w 101"/>
                  <a:gd name="T69" fmla="*/ 51 h 182"/>
                  <a:gd name="T70" fmla="*/ 101 w 101"/>
                  <a:gd name="T71" fmla="*/ 26 h 182"/>
                  <a:gd name="T72" fmla="*/ 76 w 101"/>
                  <a:gd name="T73" fmla="*/ 0 h 182"/>
                  <a:gd name="T74" fmla="*/ 76 w 101"/>
                  <a:gd name="T75" fmla="*/ 45 h 182"/>
                  <a:gd name="T76" fmla="*/ 56 w 101"/>
                  <a:gd name="T77" fmla="*/ 26 h 182"/>
                  <a:gd name="T78" fmla="*/ 76 w 101"/>
                  <a:gd name="T79" fmla="*/ 6 h 182"/>
                  <a:gd name="T80" fmla="*/ 95 w 101"/>
                  <a:gd name="T81" fmla="*/ 26 h 182"/>
                  <a:gd name="T82" fmla="*/ 76 w 101"/>
                  <a:gd name="T83" fmla="*/ 4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1" h="182">
                    <a:moveTo>
                      <a:pt x="65" y="61"/>
                    </a:moveTo>
                    <a:cubicBezTo>
                      <a:pt x="61" y="57"/>
                      <a:pt x="56" y="55"/>
                      <a:pt x="52" y="55"/>
                    </a:cubicBezTo>
                    <a:cubicBezTo>
                      <a:pt x="39" y="55"/>
                      <a:pt x="27" y="70"/>
                      <a:pt x="15" y="86"/>
                    </a:cubicBezTo>
                    <a:cubicBezTo>
                      <a:pt x="14" y="87"/>
                      <a:pt x="14" y="89"/>
                      <a:pt x="15" y="90"/>
                    </a:cubicBezTo>
                    <a:cubicBezTo>
                      <a:pt x="16" y="91"/>
                      <a:pt x="18" y="91"/>
                      <a:pt x="19" y="90"/>
                    </a:cubicBezTo>
                    <a:cubicBezTo>
                      <a:pt x="25" y="85"/>
                      <a:pt x="33" y="80"/>
                      <a:pt x="37" y="79"/>
                    </a:cubicBezTo>
                    <a:cubicBezTo>
                      <a:pt x="35" y="86"/>
                      <a:pt x="26" y="104"/>
                      <a:pt x="18" y="120"/>
                    </a:cubicBezTo>
                    <a:cubicBezTo>
                      <a:pt x="8" y="140"/>
                      <a:pt x="2" y="151"/>
                      <a:pt x="1" y="155"/>
                    </a:cubicBezTo>
                    <a:cubicBezTo>
                      <a:pt x="0" y="160"/>
                      <a:pt x="0" y="169"/>
                      <a:pt x="5" y="175"/>
                    </a:cubicBezTo>
                    <a:cubicBezTo>
                      <a:pt x="9" y="180"/>
                      <a:pt x="14" y="182"/>
                      <a:pt x="20" y="182"/>
                    </a:cubicBezTo>
                    <a:cubicBezTo>
                      <a:pt x="31" y="182"/>
                      <a:pt x="43" y="176"/>
                      <a:pt x="59" y="164"/>
                    </a:cubicBezTo>
                    <a:cubicBezTo>
                      <a:pt x="60" y="163"/>
                      <a:pt x="60" y="161"/>
                      <a:pt x="59" y="160"/>
                    </a:cubicBezTo>
                    <a:cubicBezTo>
                      <a:pt x="59" y="159"/>
                      <a:pt x="57" y="158"/>
                      <a:pt x="56" y="158"/>
                    </a:cubicBezTo>
                    <a:cubicBezTo>
                      <a:pt x="56" y="158"/>
                      <a:pt x="48" y="160"/>
                      <a:pt x="39" y="160"/>
                    </a:cubicBezTo>
                    <a:cubicBezTo>
                      <a:pt x="39" y="160"/>
                      <a:pt x="38" y="160"/>
                      <a:pt x="38" y="160"/>
                    </a:cubicBezTo>
                    <a:cubicBezTo>
                      <a:pt x="38" y="159"/>
                      <a:pt x="36" y="154"/>
                      <a:pt x="51" y="129"/>
                    </a:cubicBezTo>
                    <a:cubicBezTo>
                      <a:pt x="65" y="104"/>
                      <a:pt x="80" y="73"/>
                      <a:pt x="65" y="61"/>
                    </a:cubicBezTo>
                    <a:close/>
                    <a:moveTo>
                      <a:pt x="33" y="163"/>
                    </a:moveTo>
                    <a:cubicBezTo>
                      <a:pt x="34" y="164"/>
                      <a:pt x="35" y="166"/>
                      <a:pt x="39" y="166"/>
                    </a:cubicBezTo>
                    <a:cubicBezTo>
                      <a:pt x="42" y="166"/>
                      <a:pt x="44" y="166"/>
                      <a:pt x="46" y="166"/>
                    </a:cubicBezTo>
                    <a:cubicBezTo>
                      <a:pt x="33" y="174"/>
                      <a:pt x="25" y="176"/>
                      <a:pt x="20" y="176"/>
                    </a:cubicBezTo>
                    <a:cubicBezTo>
                      <a:pt x="16" y="176"/>
                      <a:pt x="12" y="175"/>
                      <a:pt x="10" y="171"/>
                    </a:cubicBezTo>
                    <a:cubicBezTo>
                      <a:pt x="6" y="167"/>
                      <a:pt x="6" y="160"/>
                      <a:pt x="7" y="157"/>
                    </a:cubicBezTo>
                    <a:cubicBezTo>
                      <a:pt x="8" y="153"/>
                      <a:pt x="15" y="138"/>
                      <a:pt x="23" y="123"/>
                    </a:cubicBezTo>
                    <a:cubicBezTo>
                      <a:pt x="32" y="105"/>
                      <a:pt x="41" y="87"/>
                      <a:pt x="43" y="81"/>
                    </a:cubicBezTo>
                    <a:cubicBezTo>
                      <a:pt x="44" y="80"/>
                      <a:pt x="44" y="77"/>
                      <a:pt x="43" y="75"/>
                    </a:cubicBezTo>
                    <a:cubicBezTo>
                      <a:pt x="42" y="74"/>
                      <a:pt x="41" y="73"/>
                      <a:pt x="39" y="73"/>
                    </a:cubicBezTo>
                    <a:cubicBezTo>
                      <a:pt x="37" y="73"/>
                      <a:pt x="34" y="74"/>
                      <a:pt x="31" y="76"/>
                    </a:cubicBezTo>
                    <a:cubicBezTo>
                      <a:pt x="38" y="67"/>
                      <a:pt x="45" y="61"/>
                      <a:pt x="52" y="61"/>
                    </a:cubicBezTo>
                    <a:cubicBezTo>
                      <a:pt x="55" y="61"/>
                      <a:pt x="58" y="63"/>
                      <a:pt x="61" y="65"/>
                    </a:cubicBezTo>
                    <a:cubicBezTo>
                      <a:pt x="74" y="76"/>
                      <a:pt x="53" y="113"/>
                      <a:pt x="46" y="126"/>
                    </a:cubicBezTo>
                    <a:cubicBezTo>
                      <a:pt x="30" y="152"/>
                      <a:pt x="31" y="159"/>
                      <a:pt x="33" y="163"/>
                    </a:cubicBezTo>
                    <a:close/>
                    <a:moveTo>
                      <a:pt x="76" y="0"/>
                    </a:moveTo>
                    <a:cubicBezTo>
                      <a:pt x="62" y="0"/>
                      <a:pt x="50" y="12"/>
                      <a:pt x="50" y="26"/>
                    </a:cubicBezTo>
                    <a:cubicBezTo>
                      <a:pt x="50" y="40"/>
                      <a:pt x="62" y="51"/>
                      <a:pt x="76" y="51"/>
                    </a:cubicBezTo>
                    <a:cubicBezTo>
                      <a:pt x="90" y="51"/>
                      <a:pt x="101" y="40"/>
                      <a:pt x="101" y="26"/>
                    </a:cubicBezTo>
                    <a:cubicBezTo>
                      <a:pt x="101" y="12"/>
                      <a:pt x="90" y="0"/>
                      <a:pt x="76" y="0"/>
                    </a:cubicBezTo>
                    <a:close/>
                    <a:moveTo>
                      <a:pt x="76" y="45"/>
                    </a:moveTo>
                    <a:cubicBezTo>
                      <a:pt x="65" y="45"/>
                      <a:pt x="56" y="37"/>
                      <a:pt x="56" y="26"/>
                    </a:cubicBezTo>
                    <a:cubicBezTo>
                      <a:pt x="56" y="15"/>
                      <a:pt x="65" y="6"/>
                      <a:pt x="76" y="6"/>
                    </a:cubicBezTo>
                    <a:cubicBezTo>
                      <a:pt x="87" y="6"/>
                      <a:pt x="95" y="15"/>
                      <a:pt x="95" y="26"/>
                    </a:cubicBezTo>
                    <a:cubicBezTo>
                      <a:pt x="95" y="37"/>
                      <a:pt x="87" y="45"/>
                      <a:pt x="76" y="4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spTree>
    <p:extLst>
      <p:ext uri="{BB962C8B-B14F-4D97-AF65-F5344CB8AC3E}">
        <p14:creationId xmlns:p14="http://schemas.microsoft.com/office/powerpoint/2010/main" val="3921959141"/>
      </p:ext>
    </p:extLst>
  </p:cSld>
  <p:clrMapOvr>
    <a:masterClrMapping/>
  </p:clrMapOvr>
  <mc:AlternateContent xmlns:mc="http://schemas.openxmlformats.org/markup-compatibility/2006" xmlns:p14="http://schemas.microsoft.com/office/powerpoint/2010/main">
    <mc:Choice Requires="p14">
      <p:transition spd="slow" p14:dur="1600" advTm="104520">
        <p:blinds dir="vert"/>
      </p:transition>
    </mc:Choice>
    <mc:Fallback xmlns="">
      <p:transition spd="slow" advTm="10452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800"/>
                            </p:stCondLst>
                            <p:childTnLst>
                              <p:par>
                                <p:cTn id="11" presetID="2" presetClass="entr" presetSubtype="4"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par>
                          <p:cTn id="15" fill="hold">
                            <p:stCondLst>
                              <p:cond delay="1300"/>
                            </p:stCondLst>
                            <p:childTnLst>
                              <p:par>
                                <p:cTn id="16" presetID="53" presetClass="entr" presetSubtype="16" fill="hold" grpId="0" nodeType="afterEffect">
                                  <p:stCondLst>
                                    <p:cond delay="0"/>
                                  </p:stCondLst>
                                  <p:childTnLst>
                                    <p:set>
                                      <p:cBhvr>
                                        <p:cTn id="17" dur="1" fill="hold">
                                          <p:stCondLst>
                                            <p:cond delay="0"/>
                                          </p:stCondLst>
                                        </p:cTn>
                                        <p:tgtEl>
                                          <p:spTgt spid="30"/>
                                        </p:tgtEl>
                                        <p:attrNameLst>
                                          <p:attrName>style.visibility</p:attrName>
                                        </p:attrNameLst>
                                      </p:cBhvr>
                                      <p:to>
                                        <p:strVal val="visible"/>
                                      </p:to>
                                    </p:set>
                                    <p:anim calcmode="lin" valueType="num">
                                      <p:cBhvr>
                                        <p:cTn id="18" dur="500" fill="hold"/>
                                        <p:tgtEl>
                                          <p:spTgt spid="30"/>
                                        </p:tgtEl>
                                        <p:attrNameLst>
                                          <p:attrName>ppt_w</p:attrName>
                                        </p:attrNameLst>
                                      </p:cBhvr>
                                      <p:tavLst>
                                        <p:tav tm="0">
                                          <p:val>
                                            <p:fltVal val="0"/>
                                          </p:val>
                                        </p:tav>
                                        <p:tav tm="100000">
                                          <p:val>
                                            <p:strVal val="#ppt_w"/>
                                          </p:val>
                                        </p:tav>
                                      </p:tavLst>
                                    </p:anim>
                                    <p:anim calcmode="lin" valueType="num">
                                      <p:cBhvr>
                                        <p:cTn id="19" dur="500" fill="hold"/>
                                        <p:tgtEl>
                                          <p:spTgt spid="30"/>
                                        </p:tgtEl>
                                        <p:attrNameLst>
                                          <p:attrName>ppt_h</p:attrName>
                                        </p:attrNameLst>
                                      </p:cBhvr>
                                      <p:tavLst>
                                        <p:tav tm="0">
                                          <p:val>
                                            <p:fltVal val="0"/>
                                          </p:val>
                                        </p:tav>
                                        <p:tav tm="100000">
                                          <p:val>
                                            <p:strVal val="#ppt_h"/>
                                          </p:val>
                                        </p:tav>
                                      </p:tavLst>
                                    </p:anim>
                                    <p:animEffect transition="in" filter="fade">
                                      <p:cBhvr>
                                        <p:cTn id="20" dur="500"/>
                                        <p:tgtEl>
                                          <p:spTgt spid="30"/>
                                        </p:tgtEl>
                                      </p:cBhvr>
                                    </p:animEffect>
                                  </p:childTnLst>
                                </p:cTn>
                              </p:par>
                              <p:par>
                                <p:cTn id="21" presetID="17" presetClass="entr" presetSubtype="10" fill="hold" grpId="0" nodeType="withEffect">
                                  <p:stCondLst>
                                    <p:cond delay="0"/>
                                  </p:stCondLst>
                                  <p:iterate type="lt">
                                    <p:tmPct val="10000"/>
                                  </p:iterate>
                                  <p:childTnLst>
                                    <p:set>
                                      <p:cBhvr>
                                        <p:cTn id="22" dur="1" fill="hold">
                                          <p:stCondLst>
                                            <p:cond delay="0"/>
                                          </p:stCondLst>
                                        </p:cTn>
                                        <p:tgtEl>
                                          <p:spTgt spid="22"/>
                                        </p:tgtEl>
                                        <p:attrNameLst>
                                          <p:attrName>style.visibility</p:attrName>
                                        </p:attrNameLst>
                                      </p:cBhvr>
                                      <p:to>
                                        <p:strVal val="visible"/>
                                      </p:to>
                                    </p:set>
                                    <p:anim calcmode="lin" valueType="num">
                                      <p:cBhvr>
                                        <p:cTn id="23" dur="500" fill="hold"/>
                                        <p:tgtEl>
                                          <p:spTgt spid="22"/>
                                        </p:tgtEl>
                                        <p:attrNameLst>
                                          <p:attrName>ppt_w</p:attrName>
                                        </p:attrNameLst>
                                      </p:cBhvr>
                                      <p:tavLst>
                                        <p:tav tm="0">
                                          <p:val>
                                            <p:fltVal val="0"/>
                                          </p:val>
                                        </p:tav>
                                        <p:tav tm="100000">
                                          <p:val>
                                            <p:strVal val="#ppt_w"/>
                                          </p:val>
                                        </p:tav>
                                      </p:tavLst>
                                    </p:anim>
                                    <p:anim calcmode="lin" valueType="num">
                                      <p:cBhvr>
                                        <p:cTn id="24" dur="500" fill="hold"/>
                                        <p:tgtEl>
                                          <p:spTgt spid="22"/>
                                        </p:tgtEl>
                                        <p:attrNameLst>
                                          <p:attrName>ppt_h</p:attrName>
                                        </p:attrNameLst>
                                      </p:cBhvr>
                                      <p:tavLst>
                                        <p:tav tm="0">
                                          <p:val>
                                            <p:strVal val="#ppt_h"/>
                                          </p:val>
                                        </p:tav>
                                        <p:tav tm="100000">
                                          <p:val>
                                            <p:strVal val="#ppt_h"/>
                                          </p:val>
                                        </p:tav>
                                      </p:tavLst>
                                    </p:anim>
                                  </p:childTnLst>
                                </p:cTn>
                              </p:par>
                            </p:childTnLst>
                          </p:cTn>
                        </p:par>
                        <p:par>
                          <p:cTn id="25" fill="hold">
                            <p:stCondLst>
                              <p:cond delay="2400"/>
                            </p:stCondLst>
                            <p:childTnLst>
                              <p:par>
                                <p:cTn id="26" presetID="14" presetClass="entr" presetSubtype="10" fill="hold" grpId="0"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randombar(horizontal)">
                                      <p:cBhvr>
                                        <p:cTn id="28" dur="500"/>
                                        <p:tgtEl>
                                          <p:spTgt spid="23"/>
                                        </p:tgtEl>
                                      </p:cBhvr>
                                    </p:animEffect>
                                  </p:childTnLst>
                                </p:cTn>
                              </p:par>
                              <p:par>
                                <p:cTn id="29" presetID="17" presetClass="entr" presetSubtype="10" fill="hold" grpId="0" nodeType="withEffect">
                                  <p:stCondLst>
                                    <p:cond delay="0"/>
                                  </p:stCondLst>
                                  <p:iterate type="lt">
                                    <p:tmPct val="10000"/>
                                  </p:iterate>
                                  <p:childTnLst>
                                    <p:set>
                                      <p:cBhvr>
                                        <p:cTn id="30" dur="1" fill="hold">
                                          <p:stCondLst>
                                            <p:cond delay="0"/>
                                          </p:stCondLst>
                                        </p:cTn>
                                        <p:tgtEl>
                                          <p:spTgt spid="35"/>
                                        </p:tgtEl>
                                        <p:attrNameLst>
                                          <p:attrName>style.visibility</p:attrName>
                                        </p:attrNameLst>
                                      </p:cBhvr>
                                      <p:to>
                                        <p:strVal val="visible"/>
                                      </p:to>
                                    </p:set>
                                    <p:anim calcmode="lin" valueType="num">
                                      <p:cBhvr>
                                        <p:cTn id="31" dur="500" fill="hold"/>
                                        <p:tgtEl>
                                          <p:spTgt spid="35"/>
                                        </p:tgtEl>
                                        <p:attrNameLst>
                                          <p:attrName>ppt_w</p:attrName>
                                        </p:attrNameLst>
                                      </p:cBhvr>
                                      <p:tavLst>
                                        <p:tav tm="0">
                                          <p:val>
                                            <p:fltVal val="0"/>
                                          </p:val>
                                        </p:tav>
                                        <p:tav tm="100000">
                                          <p:val>
                                            <p:strVal val="#ppt_w"/>
                                          </p:val>
                                        </p:tav>
                                      </p:tavLst>
                                    </p:anim>
                                    <p:anim calcmode="lin" valueType="num">
                                      <p:cBhvr>
                                        <p:cTn id="32" dur="500" fill="hold"/>
                                        <p:tgtEl>
                                          <p:spTgt spid="35"/>
                                        </p:tgtEl>
                                        <p:attrNameLst>
                                          <p:attrName>ppt_h</p:attrName>
                                        </p:attrNameLst>
                                      </p:cBhvr>
                                      <p:tavLst>
                                        <p:tav tm="0">
                                          <p:val>
                                            <p:strVal val="#ppt_h"/>
                                          </p:val>
                                        </p:tav>
                                        <p:tav tm="100000">
                                          <p:val>
                                            <p:strVal val="#ppt_h"/>
                                          </p:val>
                                        </p:tav>
                                      </p:tavLst>
                                    </p:anim>
                                  </p:childTnLst>
                                </p:cTn>
                              </p:par>
                            </p:childTnLst>
                          </p:cTn>
                        </p:par>
                        <p:par>
                          <p:cTn id="33" fill="hold">
                            <p:stCondLst>
                              <p:cond delay="3250"/>
                            </p:stCondLst>
                            <p:childTnLst>
                              <p:par>
                                <p:cTn id="34" presetID="14" presetClass="entr" presetSubtype="10" fill="hold" grpId="0" nodeType="afterEffect">
                                  <p:stCondLst>
                                    <p:cond delay="0"/>
                                  </p:stCondLst>
                                  <p:childTnLst>
                                    <p:set>
                                      <p:cBhvr>
                                        <p:cTn id="35" dur="1" fill="hold">
                                          <p:stCondLst>
                                            <p:cond delay="0"/>
                                          </p:stCondLst>
                                        </p:cTn>
                                        <p:tgtEl>
                                          <p:spTgt spid="36"/>
                                        </p:tgtEl>
                                        <p:attrNameLst>
                                          <p:attrName>style.visibility</p:attrName>
                                        </p:attrNameLst>
                                      </p:cBhvr>
                                      <p:to>
                                        <p:strVal val="visible"/>
                                      </p:to>
                                    </p:set>
                                    <p:animEffect transition="in" filter="randombar(horizontal)">
                                      <p:cBhvr>
                                        <p:cTn id="36" dur="500"/>
                                        <p:tgtEl>
                                          <p:spTgt spid="36"/>
                                        </p:tgtEl>
                                      </p:cBhvr>
                                    </p:animEffect>
                                  </p:childTnLst>
                                </p:cTn>
                              </p:par>
                              <p:par>
                                <p:cTn id="37" presetID="17" presetClass="entr" presetSubtype="10" fill="hold" grpId="0" nodeType="withEffect">
                                  <p:stCondLst>
                                    <p:cond delay="0"/>
                                  </p:stCondLst>
                                  <p:iterate type="lt">
                                    <p:tmPct val="10000"/>
                                  </p:iterate>
                                  <p:childTnLst>
                                    <p:set>
                                      <p:cBhvr>
                                        <p:cTn id="38" dur="1" fill="hold">
                                          <p:stCondLst>
                                            <p:cond delay="0"/>
                                          </p:stCondLst>
                                        </p:cTn>
                                        <p:tgtEl>
                                          <p:spTgt spid="33"/>
                                        </p:tgtEl>
                                        <p:attrNameLst>
                                          <p:attrName>style.visibility</p:attrName>
                                        </p:attrNameLst>
                                      </p:cBhvr>
                                      <p:to>
                                        <p:strVal val="visible"/>
                                      </p:to>
                                    </p:set>
                                    <p:anim calcmode="lin" valueType="num">
                                      <p:cBhvr>
                                        <p:cTn id="39" dur="500" fill="hold"/>
                                        <p:tgtEl>
                                          <p:spTgt spid="33"/>
                                        </p:tgtEl>
                                        <p:attrNameLst>
                                          <p:attrName>ppt_w</p:attrName>
                                        </p:attrNameLst>
                                      </p:cBhvr>
                                      <p:tavLst>
                                        <p:tav tm="0">
                                          <p:val>
                                            <p:fltVal val="0"/>
                                          </p:val>
                                        </p:tav>
                                        <p:tav tm="100000">
                                          <p:val>
                                            <p:strVal val="#ppt_w"/>
                                          </p:val>
                                        </p:tav>
                                      </p:tavLst>
                                    </p:anim>
                                    <p:anim calcmode="lin" valueType="num">
                                      <p:cBhvr>
                                        <p:cTn id="40" dur="500" fill="hold"/>
                                        <p:tgtEl>
                                          <p:spTgt spid="33"/>
                                        </p:tgtEl>
                                        <p:attrNameLst>
                                          <p:attrName>ppt_h</p:attrName>
                                        </p:attrNameLst>
                                      </p:cBhvr>
                                      <p:tavLst>
                                        <p:tav tm="0">
                                          <p:val>
                                            <p:strVal val="#ppt_h"/>
                                          </p:val>
                                        </p:tav>
                                        <p:tav tm="100000">
                                          <p:val>
                                            <p:strVal val="#ppt_h"/>
                                          </p:val>
                                        </p:tav>
                                      </p:tavLst>
                                    </p:anim>
                                  </p:childTnLst>
                                </p:cTn>
                              </p:par>
                            </p:childTnLst>
                          </p:cTn>
                        </p:par>
                        <p:par>
                          <p:cTn id="41" fill="hold">
                            <p:stCondLst>
                              <p:cond delay="4200"/>
                            </p:stCondLst>
                            <p:childTnLst>
                              <p:par>
                                <p:cTn id="42" presetID="14" presetClass="entr" presetSubtype="10" fill="hold" grpId="0" nodeType="after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randombar(horizontal)">
                                      <p:cBhvr>
                                        <p:cTn id="44" dur="500"/>
                                        <p:tgtEl>
                                          <p:spTgt spid="34"/>
                                        </p:tgtEl>
                                      </p:cBhvr>
                                    </p:animEffect>
                                  </p:childTnLst>
                                </p:cTn>
                              </p:par>
                              <p:par>
                                <p:cTn id="45" presetID="17" presetClass="entr" presetSubtype="10" fill="hold" grpId="0" nodeType="withEffect">
                                  <p:stCondLst>
                                    <p:cond delay="0"/>
                                  </p:stCondLst>
                                  <p:iterate type="lt">
                                    <p:tmPct val="10000"/>
                                  </p:iterate>
                                  <p:childTnLst>
                                    <p:set>
                                      <p:cBhvr>
                                        <p:cTn id="46" dur="1" fill="hold">
                                          <p:stCondLst>
                                            <p:cond delay="0"/>
                                          </p:stCondLst>
                                        </p:cTn>
                                        <p:tgtEl>
                                          <p:spTgt spid="37"/>
                                        </p:tgtEl>
                                        <p:attrNameLst>
                                          <p:attrName>style.visibility</p:attrName>
                                        </p:attrNameLst>
                                      </p:cBhvr>
                                      <p:to>
                                        <p:strVal val="visible"/>
                                      </p:to>
                                    </p:set>
                                    <p:anim calcmode="lin" valueType="num">
                                      <p:cBhvr>
                                        <p:cTn id="47" dur="500" fill="hold"/>
                                        <p:tgtEl>
                                          <p:spTgt spid="37"/>
                                        </p:tgtEl>
                                        <p:attrNameLst>
                                          <p:attrName>ppt_w</p:attrName>
                                        </p:attrNameLst>
                                      </p:cBhvr>
                                      <p:tavLst>
                                        <p:tav tm="0">
                                          <p:val>
                                            <p:fltVal val="0"/>
                                          </p:val>
                                        </p:tav>
                                        <p:tav tm="100000">
                                          <p:val>
                                            <p:strVal val="#ppt_w"/>
                                          </p:val>
                                        </p:tav>
                                      </p:tavLst>
                                    </p:anim>
                                    <p:anim calcmode="lin" valueType="num">
                                      <p:cBhvr>
                                        <p:cTn id="48" dur="500" fill="hold"/>
                                        <p:tgtEl>
                                          <p:spTgt spid="37"/>
                                        </p:tgtEl>
                                        <p:attrNameLst>
                                          <p:attrName>ppt_h</p:attrName>
                                        </p:attrNameLst>
                                      </p:cBhvr>
                                      <p:tavLst>
                                        <p:tav tm="0">
                                          <p:val>
                                            <p:strVal val="#ppt_h"/>
                                          </p:val>
                                        </p:tav>
                                        <p:tav tm="100000">
                                          <p:val>
                                            <p:strVal val="#ppt_h"/>
                                          </p:val>
                                        </p:tav>
                                      </p:tavLst>
                                    </p:anim>
                                  </p:childTnLst>
                                </p:cTn>
                              </p:par>
                            </p:childTnLst>
                          </p:cTn>
                        </p:par>
                        <p:par>
                          <p:cTn id="49" fill="hold">
                            <p:stCondLst>
                              <p:cond delay="5300"/>
                            </p:stCondLst>
                            <p:childTnLst>
                              <p:par>
                                <p:cTn id="50" presetID="14" presetClass="entr" presetSubtype="10" fill="hold" grpId="0" nodeType="afterEffect">
                                  <p:stCondLst>
                                    <p:cond delay="0"/>
                                  </p:stCondLst>
                                  <p:childTnLst>
                                    <p:set>
                                      <p:cBhvr>
                                        <p:cTn id="51" dur="1" fill="hold">
                                          <p:stCondLst>
                                            <p:cond delay="0"/>
                                          </p:stCondLst>
                                        </p:cTn>
                                        <p:tgtEl>
                                          <p:spTgt spid="38"/>
                                        </p:tgtEl>
                                        <p:attrNameLst>
                                          <p:attrName>style.visibility</p:attrName>
                                        </p:attrNameLst>
                                      </p:cBhvr>
                                      <p:to>
                                        <p:strVal val="visible"/>
                                      </p:to>
                                    </p:set>
                                    <p:animEffect transition="in" filter="randombar(horizontal)">
                                      <p:cBhvr>
                                        <p:cTn id="52" dur="500"/>
                                        <p:tgtEl>
                                          <p:spTgt spid="38"/>
                                        </p:tgtEl>
                                      </p:cBhvr>
                                    </p:animEffect>
                                  </p:childTnLst>
                                </p:cTn>
                              </p:par>
                            </p:childTnLst>
                          </p:cTn>
                        </p:par>
                        <p:par>
                          <p:cTn id="53" fill="hold">
                            <p:stCondLst>
                              <p:cond delay="5800"/>
                            </p:stCondLst>
                            <p:childTnLst>
                              <p:par>
                                <p:cTn id="54" presetID="2" presetClass="entr" presetSubtype="8" decel="100000" fill="hold" nodeType="afterEffect">
                                  <p:stCondLst>
                                    <p:cond delay="0"/>
                                  </p:stCondLst>
                                  <p:childTnLst>
                                    <p:set>
                                      <p:cBhvr>
                                        <p:cTn id="55" dur="1" fill="hold">
                                          <p:stCondLst>
                                            <p:cond delay="0"/>
                                          </p:stCondLst>
                                        </p:cTn>
                                        <p:tgtEl>
                                          <p:spTgt spid="47"/>
                                        </p:tgtEl>
                                        <p:attrNameLst>
                                          <p:attrName>style.visibility</p:attrName>
                                        </p:attrNameLst>
                                      </p:cBhvr>
                                      <p:to>
                                        <p:strVal val="visible"/>
                                      </p:to>
                                    </p:set>
                                    <p:anim calcmode="lin" valueType="num">
                                      <p:cBhvr additive="base">
                                        <p:cTn id="56" dur="500" fill="hold"/>
                                        <p:tgtEl>
                                          <p:spTgt spid="47"/>
                                        </p:tgtEl>
                                        <p:attrNameLst>
                                          <p:attrName>ppt_x</p:attrName>
                                        </p:attrNameLst>
                                      </p:cBhvr>
                                      <p:tavLst>
                                        <p:tav tm="0">
                                          <p:val>
                                            <p:strVal val="0-#ppt_w/2"/>
                                          </p:val>
                                        </p:tav>
                                        <p:tav tm="100000">
                                          <p:val>
                                            <p:strVal val="#ppt_x"/>
                                          </p:val>
                                        </p:tav>
                                      </p:tavLst>
                                    </p:anim>
                                    <p:anim calcmode="lin" valueType="num">
                                      <p:cBhvr additive="base">
                                        <p:cTn id="57"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5" grpId="0"/>
      <p:bldP spid="22" grpId="0"/>
      <p:bldP spid="23" grpId="0"/>
      <p:bldP spid="33" grpId="0"/>
      <p:bldP spid="34" grpId="0"/>
      <p:bldP spid="35" grpId="0"/>
      <p:bldP spid="36" grpId="0"/>
      <p:bldP spid="37" grpId="0"/>
      <p:bldP spid="3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a:picLocks noChangeAspect="1"/>
          </p:cNvPicPr>
          <p:nvPr/>
        </p:nvPicPr>
        <p:blipFill rotWithShape="1">
          <a:blip r:embed="rId3"/>
          <a:srcRect l="5124" t="28622" r="3501" b="28622"/>
          <a:stretch/>
        </p:blipFill>
        <p:spPr>
          <a:xfrm>
            <a:off x="0" y="-1"/>
            <a:ext cx="4267200" cy="6858001"/>
          </a:xfrm>
          <a:prstGeom prst="rect">
            <a:avLst/>
          </a:prstGeom>
          <a:solidFill>
            <a:srgbClr val="06518A"/>
          </a:solidFill>
        </p:spPr>
      </p:pic>
      <p:sp>
        <p:nvSpPr>
          <p:cNvPr id="8" name="文本框 7"/>
          <p:cNvSpPr txBox="1"/>
          <p:nvPr/>
        </p:nvSpPr>
        <p:spPr>
          <a:xfrm>
            <a:off x="5388271" y="1881902"/>
            <a:ext cx="4801314" cy="646331"/>
          </a:xfrm>
          <a:prstGeom prst="rect">
            <a:avLst/>
          </a:prstGeom>
          <a:noFill/>
        </p:spPr>
        <p:txBody>
          <a:bodyPr wrap="none" rtlCol="0">
            <a:spAutoFit/>
          </a:bodyPr>
          <a:lstStyle/>
          <a:p>
            <a:r>
              <a:rPr lang="zh-CN" altLang="en-US" sz="3600" dirty="0">
                <a:solidFill>
                  <a:srgbClr val="06518A"/>
                </a:solidFill>
                <a:cs typeface="+mn-ea"/>
                <a:sym typeface="+mn-lt"/>
              </a:rPr>
              <a:t>计算机视觉的实际示例</a:t>
            </a:r>
          </a:p>
        </p:txBody>
      </p:sp>
      <p:sp>
        <p:nvSpPr>
          <p:cNvPr id="24" name="文本框 23"/>
          <p:cNvSpPr txBox="1"/>
          <p:nvPr/>
        </p:nvSpPr>
        <p:spPr>
          <a:xfrm>
            <a:off x="5388271" y="3209681"/>
            <a:ext cx="6067311" cy="477054"/>
          </a:xfrm>
          <a:prstGeom prst="rect">
            <a:avLst/>
          </a:prstGeom>
          <a:noFill/>
        </p:spPr>
        <p:txBody>
          <a:bodyPr wrap="square" rtlCol="0">
            <a:spAutoFit/>
          </a:bodyPr>
          <a:lstStyle/>
          <a:p>
            <a:pPr>
              <a:lnSpc>
                <a:spcPct val="140000"/>
              </a:lnSpc>
            </a:pPr>
            <a:r>
              <a:rPr lang="zh-CN" altLang="en-US" sz="2000" dirty="0">
                <a:solidFill>
                  <a:schemeClr val="bg2">
                    <a:lumMod val="75000"/>
                  </a:schemeClr>
                </a:solidFill>
                <a:cs typeface="+mn-ea"/>
                <a:sym typeface="+mn-lt"/>
              </a:rPr>
              <a:t>基于计算机视觉的道路交叉口处车辆轨迹提取系统</a:t>
            </a:r>
          </a:p>
        </p:txBody>
      </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7" name="文本框 6"/>
          <p:cNvSpPr txBox="1"/>
          <p:nvPr/>
        </p:nvSpPr>
        <p:spPr>
          <a:xfrm>
            <a:off x="1072566" y="1988157"/>
            <a:ext cx="2055371" cy="2215991"/>
          </a:xfrm>
          <a:prstGeom prst="rect">
            <a:avLst/>
          </a:prstGeom>
          <a:noFill/>
        </p:spPr>
        <p:txBody>
          <a:bodyPr wrap="none" rtlCol="0">
            <a:spAutoFit/>
          </a:bodyPr>
          <a:lstStyle/>
          <a:p>
            <a:r>
              <a:rPr lang="en-US" altLang="zh-CN" sz="13800" dirty="0">
                <a:solidFill>
                  <a:schemeClr val="bg1"/>
                </a:solidFill>
                <a:cs typeface="+mn-ea"/>
                <a:sym typeface="+mn-lt"/>
              </a:rPr>
              <a:t>05</a:t>
            </a:r>
            <a:endParaRPr lang="zh-CN" altLang="en-US" sz="13800" dirty="0">
              <a:solidFill>
                <a:schemeClr val="bg1"/>
              </a:solidFill>
              <a:cs typeface="+mn-ea"/>
              <a:sym typeface="+mn-lt"/>
            </a:endParaRPr>
          </a:p>
        </p:txBody>
      </p:sp>
      <p:sp>
        <p:nvSpPr>
          <p:cNvPr id="20" name="文本框 19"/>
          <p:cNvSpPr txBox="1"/>
          <p:nvPr/>
        </p:nvSpPr>
        <p:spPr>
          <a:xfrm>
            <a:off x="1199690" y="3999564"/>
            <a:ext cx="1867819" cy="523220"/>
          </a:xfrm>
          <a:prstGeom prst="rect">
            <a:avLst/>
          </a:prstGeom>
          <a:noFill/>
        </p:spPr>
        <p:txBody>
          <a:bodyPr wrap="none" rtlCol="0">
            <a:spAutoFit/>
          </a:bodyPr>
          <a:lstStyle/>
          <a:p>
            <a:r>
              <a:rPr lang="en-US" altLang="zh-CN" sz="2800" dirty="0">
                <a:solidFill>
                  <a:schemeClr val="bg1"/>
                </a:solidFill>
                <a:cs typeface="+mn-ea"/>
                <a:sym typeface="+mn-lt"/>
              </a:rPr>
              <a:t>PART FIVE</a:t>
            </a:r>
            <a:endParaRPr lang="zh-CN" altLang="en-US" sz="2800" dirty="0">
              <a:solidFill>
                <a:schemeClr val="bg1"/>
              </a:solidFill>
              <a:cs typeface="+mn-ea"/>
              <a:sym typeface="+mn-lt"/>
            </a:endParaRPr>
          </a:p>
        </p:txBody>
      </p:sp>
      <p:cxnSp>
        <p:nvCxnSpPr>
          <p:cNvPr id="10" name="直接连接符 9"/>
          <p:cNvCxnSpPr/>
          <p:nvPr/>
        </p:nvCxnSpPr>
        <p:spPr>
          <a:xfrm>
            <a:off x="5550013" y="3854825"/>
            <a:ext cx="5904356" cy="0"/>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5464288" y="4279867"/>
            <a:ext cx="1039832" cy="400110"/>
            <a:chOff x="5464288" y="4279867"/>
            <a:chExt cx="1039832" cy="400110"/>
          </a:xfrm>
        </p:grpSpPr>
        <p:sp>
          <p:nvSpPr>
            <p:cNvPr id="12" name="文本框 11"/>
            <p:cNvSpPr txBox="1"/>
            <p:nvPr/>
          </p:nvSpPr>
          <p:spPr>
            <a:xfrm>
              <a:off x="5550013" y="4279867"/>
              <a:ext cx="954107"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视频流</a:t>
              </a:r>
            </a:p>
          </p:txBody>
        </p:sp>
        <p:sp>
          <p:nvSpPr>
            <p:cNvPr id="371" name="椭圆 370"/>
            <p:cNvSpPr/>
            <p:nvPr/>
          </p:nvSpPr>
          <p:spPr>
            <a:xfrm>
              <a:off x="5464288"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4" name="组合 3"/>
          <p:cNvGrpSpPr/>
          <p:nvPr/>
        </p:nvGrpSpPr>
        <p:grpSpPr>
          <a:xfrm>
            <a:off x="7330475" y="4279867"/>
            <a:ext cx="1293512" cy="400110"/>
            <a:chOff x="7232154" y="4279867"/>
            <a:chExt cx="1293512" cy="400110"/>
          </a:xfrm>
        </p:grpSpPr>
        <p:sp>
          <p:nvSpPr>
            <p:cNvPr id="13" name="文本框 12"/>
            <p:cNvSpPr txBox="1"/>
            <p:nvPr/>
          </p:nvSpPr>
          <p:spPr>
            <a:xfrm>
              <a:off x="7315078" y="4279867"/>
              <a:ext cx="1210588" cy="400110"/>
            </a:xfrm>
            <a:prstGeom prst="rect">
              <a:avLst/>
            </a:prstGeom>
            <a:noFill/>
          </p:spPr>
          <p:txBody>
            <a:bodyPr wrap="none" rtlCol="0">
              <a:spAutoFit/>
            </a:bodyPr>
            <a:lstStyle/>
            <a:p>
              <a:r>
                <a:rPr lang="zh-CN" altLang="en-US" sz="2000" dirty="0">
                  <a:solidFill>
                    <a:schemeClr val="bg2">
                      <a:lumMod val="25000"/>
                    </a:schemeClr>
                  </a:solidFill>
                  <a:cs typeface="+mn-ea"/>
                  <a:sym typeface="+mn-lt"/>
                </a:rPr>
                <a:t>边缘计算</a:t>
              </a:r>
            </a:p>
          </p:txBody>
        </p:sp>
        <p:sp>
          <p:nvSpPr>
            <p:cNvPr id="375" name="椭圆 374"/>
            <p:cNvSpPr/>
            <p:nvPr/>
          </p:nvSpPr>
          <p:spPr>
            <a:xfrm>
              <a:off x="7232154"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2">
                    <a:lumMod val="25000"/>
                  </a:schemeClr>
                </a:solidFill>
                <a:cs typeface="+mn-ea"/>
                <a:sym typeface="+mn-lt"/>
              </a:endParaRPr>
            </a:p>
          </p:txBody>
        </p:sp>
      </p:grpSp>
      <p:grpSp>
        <p:nvGrpSpPr>
          <p:cNvPr id="15" name="组合 14">
            <a:extLst>
              <a:ext uri="{FF2B5EF4-FFF2-40B4-BE49-F238E27FC236}">
                <a16:creationId xmlns:a16="http://schemas.microsoft.com/office/drawing/2014/main" id="{DDFA45A2-4E20-473A-850A-F4517ABFFCF8}"/>
              </a:ext>
            </a:extLst>
          </p:cNvPr>
          <p:cNvGrpSpPr/>
          <p:nvPr/>
        </p:nvGrpSpPr>
        <p:grpSpPr>
          <a:xfrm>
            <a:off x="4811691" y="1916777"/>
            <a:ext cx="576580" cy="576580"/>
            <a:chOff x="8407459" y="4547442"/>
            <a:chExt cx="576580" cy="576580"/>
          </a:xfrm>
        </p:grpSpPr>
        <p:sp>
          <p:nvSpPr>
            <p:cNvPr id="16" name="圆角矩形 141">
              <a:extLst>
                <a:ext uri="{FF2B5EF4-FFF2-40B4-BE49-F238E27FC236}">
                  <a16:creationId xmlns:a16="http://schemas.microsoft.com/office/drawing/2014/main" id="{EE5A1BF8-3EC4-4621-8F84-D6C87D48E35E}"/>
                </a:ext>
              </a:extLst>
            </p:cNvPr>
            <p:cNvSpPr/>
            <p:nvPr/>
          </p:nvSpPr>
          <p:spPr>
            <a:xfrm>
              <a:off x="8407459" y="4547442"/>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7" name="Freeform 173">
              <a:extLst>
                <a:ext uri="{FF2B5EF4-FFF2-40B4-BE49-F238E27FC236}">
                  <a16:creationId xmlns:a16="http://schemas.microsoft.com/office/drawing/2014/main" id="{FBC5F233-0612-4BD2-A89A-E64F25B110DB}"/>
                </a:ext>
              </a:extLst>
            </p:cNvPr>
            <p:cNvSpPr>
              <a:spLocks noEditPoints="1"/>
            </p:cNvSpPr>
            <p:nvPr/>
          </p:nvSpPr>
          <p:spPr bwMode="auto">
            <a:xfrm>
              <a:off x="8512025" y="4689920"/>
              <a:ext cx="367449" cy="327131"/>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solidFill>
              <a:srgbClr val="06518A"/>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Tree>
    <p:extLst>
      <p:ext uri="{BB962C8B-B14F-4D97-AF65-F5344CB8AC3E}">
        <p14:creationId xmlns:p14="http://schemas.microsoft.com/office/powerpoint/2010/main" val="395838509"/>
      </p:ext>
    </p:extLst>
  </p:cSld>
  <p:clrMapOvr>
    <a:masterClrMapping/>
  </p:clrMapOvr>
  <mc:AlternateContent xmlns:mc="http://schemas.openxmlformats.org/markup-compatibility/2006" xmlns:p14="http://schemas.microsoft.com/office/powerpoint/2010/main">
    <mc:Choice Requires="p14">
      <p:transition spd="slow" p14:dur="1600" advTm="18135">
        <p:blinds dir="vert"/>
      </p:transition>
    </mc:Choice>
    <mc:Fallback xmlns="">
      <p:transition spd="slow" advTm="18135">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heel(2)">
                                      <p:cBhvr>
                                        <p:cTn id="7" dur="1000"/>
                                        <p:tgtEl>
                                          <p:spTgt spid="19"/>
                                        </p:tgtEl>
                                      </p:cBhvr>
                                    </p:animEffect>
                                  </p:childTnLst>
                                </p:cTn>
                              </p:par>
                            </p:childTnLst>
                          </p:cTn>
                        </p:par>
                        <p:par>
                          <p:cTn id="8" fill="hold">
                            <p:stCondLst>
                              <p:cond delay="10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ppt_w</p:attrName>
                                        </p:attrNameLst>
                                      </p:cBhvr>
                                      <p:tavLst>
                                        <p:tav tm="0">
                                          <p:val>
                                            <p:fltVal val="0"/>
                                          </p:val>
                                        </p:tav>
                                        <p:tav tm="100000">
                                          <p:val>
                                            <p:strVal val="#ppt_w"/>
                                          </p:val>
                                        </p:tav>
                                      </p:tavLst>
                                    </p:anim>
                                    <p:anim calcmode="lin" valueType="num">
                                      <p:cBhvr>
                                        <p:cTn id="16" dur="500" fill="hold"/>
                                        <p:tgtEl>
                                          <p:spTgt spid="20"/>
                                        </p:tgtEl>
                                        <p:attrNameLst>
                                          <p:attrName>ppt_h</p:attrName>
                                        </p:attrNameLst>
                                      </p:cBhvr>
                                      <p:tavLst>
                                        <p:tav tm="0">
                                          <p:val>
                                            <p:strVal val="#ppt_h"/>
                                          </p:val>
                                        </p:tav>
                                        <p:tav tm="100000">
                                          <p:val>
                                            <p:strVal val="#ppt_h"/>
                                          </p:val>
                                        </p:tav>
                                      </p:tavLst>
                                    </p:anim>
                                  </p:childTnLst>
                                </p:cTn>
                              </p:par>
                            </p:childTnLst>
                          </p:cTn>
                        </p:par>
                        <p:par>
                          <p:cTn id="17" fill="hold">
                            <p:stCondLst>
                              <p:cond delay="1850"/>
                            </p:stCondLst>
                            <p:childTnLst>
                              <p:par>
                                <p:cTn id="18" presetID="10"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childTnLst>
                                </p:cTn>
                              </p:par>
                              <p:par>
                                <p:cTn id="21" presetID="35" presetClass="path" presetSubtype="0" accel="10000" decel="90000" fill="hold" grpId="1" nodeType="withEffect">
                                  <p:stCondLst>
                                    <p:cond delay="0"/>
                                  </p:stCondLst>
                                  <p:childTnLst>
                                    <p:animMotion origin="layout" path="M -4.16667E-7 2.22222E-6 L 0.05182 2.22222E-6 " pathEditMode="relative" rAng="0" ptsTypes="AA">
                                      <p:cBhvr>
                                        <p:cTn id="22" dur="1000" spd="-100000" fill="hold"/>
                                        <p:tgtEl>
                                          <p:spTgt spid="8"/>
                                        </p:tgtEl>
                                        <p:attrNameLst>
                                          <p:attrName>ppt_x</p:attrName>
                                          <p:attrName>ppt_y</p:attrName>
                                        </p:attrNameLst>
                                      </p:cBhvr>
                                      <p:rCtr x="2591" y="0"/>
                                    </p:animMotion>
                                  </p:childTnLst>
                                </p:cTn>
                              </p:par>
                            </p:childTnLst>
                          </p:cTn>
                        </p:par>
                        <p:par>
                          <p:cTn id="23" fill="hold">
                            <p:stCondLst>
                              <p:cond delay="2850"/>
                            </p:stCondLst>
                            <p:childTnLst>
                              <p:par>
                                <p:cTn id="24" presetID="17" presetClass="entr" presetSubtype="10" fill="hold" grpId="0" nodeType="afterEffect">
                                  <p:stCondLst>
                                    <p:cond delay="0"/>
                                  </p:stCondLst>
                                  <p:iterate type="lt">
                                    <p:tmPct val="10000"/>
                                  </p:iterate>
                                  <p:childTnLst>
                                    <p:set>
                                      <p:cBhvr>
                                        <p:cTn id="25" dur="1" fill="hold">
                                          <p:stCondLst>
                                            <p:cond delay="0"/>
                                          </p:stCondLst>
                                        </p:cTn>
                                        <p:tgtEl>
                                          <p:spTgt spid="24"/>
                                        </p:tgtEl>
                                        <p:attrNameLst>
                                          <p:attrName>style.visibility</p:attrName>
                                        </p:attrNameLst>
                                      </p:cBhvr>
                                      <p:to>
                                        <p:strVal val="visible"/>
                                      </p:to>
                                    </p:set>
                                    <p:anim calcmode="lin" valueType="num">
                                      <p:cBhvr>
                                        <p:cTn id="26" dur="500" fill="hold"/>
                                        <p:tgtEl>
                                          <p:spTgt spid="24"/>
                                        </p:tgtEl>
                                        <p:attrNameLst>
                                          <p:attrName>ppt_w</p:attrName>
                                        </p:attrNameLst>
                                      </p:cBhvr>
                                      <p:tavLst>
                                        <p:tav tm="0">
                                          <p:val>
                                            <p:fltVal val="0"/>
                                          </p:val>
                                        </p:tav>
                                        <p:tav tm="100000">
                                          <p:val>
                                            <p:strVal val="#ppt_w"/>
                                          </p:val>
                                        </p:tav>
                                      </p:tavLst>
                                    </p:anim>
                                    <p:anim calcmode="lin" valueType="num">
                                      <p:cBhvr>
                                        <p:cTn id="27" dur="500" fill="hold"/>
                                        <p:tgtEl>
                                          <p:spTgt spid="24"/>
                                        </p:tgtEl>
                                        <p:attrNameLst>
                                          <p:attrName>ppt_h</p:attrName>
                                        </p:attrNameLst>
                                      </p:cBhvr>
                                      <p:tavLst>
                                        <p:tav tm="0">
                                          <p:val>
                                            <p:strVal val="#ppt_h"/>
                                          </p:val>
                                        </p:tav>
                                        <p:tav tm="100000">
                                          <p:val>
                                            <p:strVal val="#ppt_h"/>
                                          </p:val>
                                        </p:tav>
                                      </p:tavLst>
                                    </p:anim>
                                  </p:childTnLst>
                                </p:cTn>
                              </p:par>
                            </p:childTnLst>
                          </p:cTn>
                        </p:par>
                        <p:par>
                          <p:cTn id="28" fill="hold">
                            <p:stCondLst>
                              <p:cond delay="4400"/>
                            </p:stCondLst>
                            <p:childTnLst>
                              <p:par>
                                <p:cTn id="29" presetID="22" presetClass="entr" presetSubtype="8"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left)">
                                      <p:cBhvr>
                                        <p:cTn id="31" dur="500"/>
                                        <p:tgtEl>
                                          <p:spTgt spid="10"/>
                                        </p:tgtEl>
                                      </p:cBhvr>
                                    </p:animEffect>
                                  </p:childTnLst>
                                </p:cTn>
                              </p:par>
                            </p:childTnLst>
                          </p:cTn>
                        </p:par>
                        <p:par>
                          <p:cTn id="32" fill="hold">
                            <p:stCondLst>
                              <p:cond delay="4900"/>
                            </p:stCondLst>
                            <p:childTnLst>
                              <p:par>
                                <p:cTn id="33" presetID="10" presetClass="entr" presetSubtype="0" fill="hold"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1000"/>
                                        <p:tgtEl>
                                          <p:spTgt spid="2"/>
                                        </p:tgtEl>
                                      </p:cBhvr>
                                    </p:animEffect>
                                  </p:childTnLst>
                                </p:cTn>
                              </p:par>
                              <p:par>
                                <p:cTn id="36" presetID="35" presetClass="path" presetSubtype="0" accel="10000" decel="90000" fill="hold" nodeType="withEffect">
                                  <p:stCondLst>
                                    <p:cond delay="0"/>
                                  </p:stCondLst>
                                  <p:childTnLst>
                                    <p:animMotion origin="layout" path="M -2.08333E-6 -7.40741E-7 L -0.00065 0.05023 " pathEditMode="relative" rAng="0" ptsTypes="AA">
                                      <p:cBhvr>
                                        <p:cTn id="37" dur="1000" spd="-100000" fill="hold"/>
                                        <p:tgtEl>
                                          <p:spTgt spid="2"/>
                                        </p:tgtEl>
                                        <p:attrNameLst>
                                          <p:attrName>ppt_x</p:attrName>
                                          <p:attrName>ppt_y</p:attrName>
                                        </p:attrNameLst>
                                      </p:cBhvr>
                                      <p:rCtr x="-39" y="2500"/>
                                    </p:animMotion>
                                  </p:childTnLst>
                                </p:cTn>
                              </p:par>
                              <p:par>
                                <p:cTn id="38" presetID="10" presetClass="entr" presetSubtype="0" fill="hold" nodeType="withEffect">
                                  <p:stCondLst>
                                    <p:cond delay="20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1000"/>
                                        <p:tgtEl>
                                          <p:spTgt spid="4"/>
                                        </p:tgtEl>
                                      </p:cBhvr>
                                    </p:animEffect>
                                  </p:childTnLst>
                                </p:cTn>
                              </p:par>
                              <p:par>
                                <p:cTn id="41" presetID="35" presetClass="path" presetSubtype="0" accel="10000" decel="90000" fill="hold" nodeType="withEffect">
                                  <p:stCondLst>
                                    <p:cond delay="200"/>
                                  </p:stCondLst>
                                  <p:childTnLst>
                                    <p:animMotion origin="layout" path="M 3.125E-6 -7.40741E-7 L -0.00065 0.05023 " pathEditMode="relative" rAng="0" ptsTypes="AA">
                                      <p:cBhvr>
                                        <p:cTn id="42" dur="1000" spd="-100000" fill="hold"/>
                                        <p:tgtEl>
                                          <p:spTgt spid="4"/>
                                        </p:tgtEl>
                                        <p:attrNameLst>
                                          <p:attrName>ppt_x</p:attrName>
                                          <p:attrName>ppt_y</p:attrName>
                                        </p:attrNameLst>
                                      </p:cBhvr>
                                      <p:rCtr x="-39" y="2500"/>
                                    </p:animMotion>
                                  </p:childTnLst>
                                </p:cTn>
                              </p:par>
                            </p:childTnLst>
                          </p:cTn>
                        </p:par>
                        <p:par>
                          <p:cTn id="43" fill="hold">
                            <p:stCondLst>
                              <p:cond delay="6100"/>
                            </p:stCondLst>
                            <p:childTnLst>
                              <p:par>
                                <p:cTn id="44" presetID="2" presetClass="entr" presetSubtype="8" decel="100000" fill="hold" nodeType="afterEffect">
                                  <p:stCondLst>
                                    <p:cond delay="0"/>
                                  </p:stCondLst>
                                  <p:childTnLst>
                                    <p:set>
                                      <p:cBhvr>
                                        <p:cTn id="45" dur="1" fill="hold">
                                          <p:stCondLst>
                                            <p:cond delay="0"/>
                                          </p:stCondLst>
                                        </p:cTn>
                                        <p:tgtEl>
                                          <p:spTgt spid="26"/>
                                        </p:tgtEl>
                                        <p:attrNameLst>
                                          <p:attrName>style.visibility</p:attrName>
                                        </p:attrNameLst>
                                      </p:cBhvr>
                                      <p:to>
                                        <p:strVal val="visible"/>
                                      </p:to>
                                    </p:set>
                                    <p:anim calcmode="lin" valueType="num">
                                      <p:cBhvr additive="base">
                                        <p:cTn id="46" dur="1000" fill="hold"/>
                                        <p:tgtEl>
                                          <p:spTgt spid="26"/>
                                        </p:tgtEl>
                                        <p:attrNameLst>
                                          <p:attrName>ppt_x</p:attrName>
                                        </p:attrNameLst>
                                      </p:cBhvr>
                                      <p:tavLst>
                                        <p:tav tm="0">
                                          <p:val>
                                            <p:strVal val="0-#ppt_w/2"/>
                                          </p:val>
                                        </p:tav>
                                        <p:tav tm="100000">
                                          <p:val>
                                            <p:strVal val="#ppt_x"/>
                                          </p:val>
                                        </p:tav>
                                      </p:tavLst>
                                    </p:anim>
                                    <p:anim calcmode="lin" valueType="num">
                                      <p:cBhvr additive="base">
                                        <p:cTn id="47" dur="1000" fill="hold"/>
                                        <p:tgtEl>
                                          <p:spTgt spid="26"/>
                                        </p:tgtEl>
                                        <p:attrNameLst>
                                          <p:attrName>ppt_y</p:attrName>
                                        </p:attrNameLst>
                                      </p:cBhvr>
                                      <p:tavLst>
                                        <p:tav tm="0">
                                          <p:val>
                                            <p:strVal val="#ppt_y"/>
                                          </p:val>
                                        </p:tav>
                                        <p:tav tm="100000">
                                          <p:val>
                                            <p:strVal val="#ppt_y"/>
                                          </p:val>
                                        </p:tav>
                                      </p:tavLst>
                                    </p:anim>
                                  </p:childTnLst>
                                </p:cTn>
                              </p:par>
                            </p:childTnLst>
                          </p:cTn>
                        </p:par>
                        <p:par>
                          <p:cTn id="48" fill="hold">
                            <p:stCondLst>
                              <p:cond delay="7100"/>
                            </p:stCondLst>
                            <p:childTnLst>
                              <p:par>
                                <p:cTn id="49" presetID="49" presetClass="entr" presetSubtype="0" decel="100000" fill="hold" nodeType="after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p:cTn id="51" dur="1000" fill="hold"/>
                                        <p:tgtEl>
                                          <p:spTgt spid="15"/>
                                        </p:tgtEl>
                                        <p:attrNameLst>
                                          <p:attrName>ppt_w</p:attrName>
                                        </p:attrNameLst>
                                      </p:cBhvr>
                                      <p:tavLst>
                                        <p:tav tm="0">
                                          <p:val>
                                            <p:fltVal val="0"/>
                                          </p:val>
                                        </p:tav>
                                        <p:tav tm="100000">
                                          <p:val>
                                            <p:strVal val="#ppt_w"/>
                                          </p:val>
                                        </p:tav>
                                      </p:tavLst>
                                    </p:anim>
                                    <p:anim calcmode="lin" valueType="num">
                                      <p:cBhvr>
                                        <p:cTn id="52" dur="1000" fill="hold"/>
                                        <p:tgtEl>
                                          <p:spTgt spid="15"/>
                                        </p:tgtEl>
                                        <p:attrNameLst>
                                          <p:attrName>ppt_h</p:attrName>
                                        </p:attrNameLst>
                                      </p:cBhvr>
                                      <p:tavLst>
                                        <p:tav tm="0">
                                          <p:val>
                                            <p:fltVal val="0"/>
                                          </p:val>
                                        </p:tav>
                                        <p:tav tm="100000">
                                          <p:val>
                                            <p:strVal val="#ppt_h"/>
                                          </p:val>
                                        </p:tav>
                                      </p:tavLst>
                                    </p:anim>
                                    <p:anim calcmode="lin" valueType="num">
                                      <p:cBhvr>
                                        <p:cTn id="53" dur="1000" fill="hold"/>
                                        <p:tgtEl>
                                          <p:spTgt spid="15"/>
                                        </p:tgtEl>
                                        <p:attrNameLst>
                                          <p:attrName>style.rotation</p:attrName>
                                        </p:attrNameLst>
                                      </p:cBhvr>
                                      <p:tavLst>
                                        <p:tav tm="0">
                                          <p:val>
                                            <p:fltVal val="360"/>
                                          </p:val>
                                        </p:tav>
                                        <p:tav tm="100000">
                                          <p:val>
                                            <p:fltVal val="0"/>
                                          </p:val>
                                        </p:tav>
                                      </p:tavLst>
                                    </p:anim>
                                    <p:animEffect transition="in" filter="fade">
                                      <p:cBhvr>
                                        <p:cTn id="54"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24" grpId="0"/>
      <p:bldP spid="19" grpId="0" animBg="1"/>
      <p:bldP spid="7" grpId="0"/>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7" name="矩形 26"/>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8" name="矩形 27"/>
          <p:cNvSpPr/>
          <p:nvPr/>
        </p:nvSpPr>
        <p:spPr>
          <a:xfrm>
            <a:off x="1418221" y="253163"/>
            <a:ext cx="3057247" cy="523220"/>
          </a:xfrm>
          <a:prstGeom prst="rect">
            <a:avLst/>
          </a:prstGeom>
        </p:spPr>
        <p:txBody>
          <a:bodyPr wrap="none">
            <a:spAutoFit/>
          </a:bodyPr>
          <a:lstStyle/>
          <a:p>
            <a:r>
              <a:rPr lang="zh-CN" altLang="en-US" sz="2800" dirty="0">
                <a:solidFill>
                  <a:srgbClr val="06518A"/>
                </a:solidFill>
                <a:cs typeface="+mn-ea"/>
                <a:sym typeface="+mn-lt"/>
              </a:rPr>
              <a:t>整体分析：模块化</a:t>
            </a:r>
          </a:p>
        </p:txBody>
      </p:sp>
      <p:sp>
        <p:nvSpPr>
          <p:cNvPr id="54" name="文本框 53"/>
          <p:cNvSpPr txBox="1"/>
          <p:nvPr/>
        </p:nvSpPr>
        <p:spPr>
          <a:xfrm>
            <a:off x="1418221" y="4225975"/>
            <a:ext cx="9711434" cy="1688154"/>
          </a:xfrm>
          <a:prstGeom prst="rect">
            <a:avLst/>
          </a:prstGeom>
          <a:noFill/>
        </p:spPr>
        <p:txBody>
          <a:bodyPr wrap="square" rtlCol="0">
            <a:spAutoFit/>
          </a:bodyPr>
          <a:lstStyle/>
          <a:p>
            <a:pPr algn="just">
              <a:lnSpc>
                <a:spcPct val="140000"/>
              </a:lnSpc>
            </a:pPr>
            <a:r>
              <a:rPr lang="zh-CN" altLang="en-US" dirty="0">
                <a:solidFill>
                  <a:srgbClr val="3B3838"/>
                </a:solidFill>
                <a:cs typeface="+mn-ea"/>
                <a:sym typeface="+mn-lt"/>
              </a:rPr>
              <a:t>其中边缘计算模块根据图像采集模块采集的交叉口当前的视频数据，通过</a:t>
            </a:r>
            <a:r>
              <a:rPr lang="zh-CN" altLang="en-US" sz="2000" dirty="0">
                <a:solidFill>
                  <a:srgbClr val="7030A0"/>
                </a:solidFill>
                <a:cs typeface="+mn-ea"/>
                <a:sym typeface="+mn-lt"/>
              </a:rPr>
              <a:t>轨迹提取算法</a:t>
            </a:r>
            <a:r>
              <a:rPr lang="zh-CN" altLang="en-US" dirty="0">
                <a:solidFill>
                  <a:srgbClr val="3B3838"/>
                </a:solidFill>
                <a:cs typeface="+mn-ea"/>
                <a:sym typeface="+mn-lt"/>
              </a:rPr>
              <a:t>得到车辆的轨迹点数据，并通过无线通信单元与服务器模块进行并行计算和信息传输。与现有技术相比，这项新技术具有提取</a:t>
            </a:r>
            <a:r>
              <a:rPr lang="zh-CN" altLang="en-US" sz="2000" dirty="0">
                <a:solidFill>
                  <a:srgbClr val="7030A0"/>
                </a:solidFill>
                <a:cs typeface="+mn-ea"/>
                <a:sym typeface="+mn-lt"/>
              </a:rPr>
              <a:t>更高精度和准确性</a:t>
            </a:r>
            <a:r>
              <a:rPr lang="zh-CN" altLang="en-US" dirty="0">
                <a:solidFill>
                  <a:srgbClr val="3B3838"/>
                </a:solidFill>
                <a:cs typeface="+mn-ea"/>
                <a:sym typeface="+mn-lt"/>
              </a:rPr>
              <a:t>的车辆时空轨迹，实现交叉口的动态追踪和综合感知，为智慧道路更精准的管控和风险量化奠定基础等优点。</a:t>
            </a:r>
          </a:p>
        </p:txBody>
      </p:sp>
      <p:pic>
        <p:nvPicPr>
          <p:cNvPr id="43" name="图片 4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5" name="图片 4">
            <a:extLst>
              <a:ext uri="{FF2B5EF4-FFF2-40B4-BE49-F238E27FC236}">
                <a16:creationId xmlns:a16="http://schemas.microsoft.com/office/drawing/2014/main" id="{06C468DA-D720-D6AF-6A28-1893A7F9E2D4}"/>
              </a:ext>
            </a:extLst>
          </p:cNvPr>
          <p:cNvPicPr>
            <a:picLocks noChangeAspect="1"/>
          </p:cNvPicPr>
          <p:nvPr/>
        </p:nvPicPr>
        <p:blipFill>
          <a:blip r:embed="rId4"/>
          <a:stretch>
            <a:fillRect/>
          </a:stretch>
        </p:blipFill>
        <p:spPr>
          <a:xfrm>
            <a:off x="2645300" y="1752245"/>
            <a:ext cx="6901398" cy="1908249"/>
          </a:xfrm>
          <a:prstGeom prst="rect">
            <a:avLst/>
          </a:prstGeom>
        </p:spPr>
      </p:pic>
      <p:grpSp>
        <p:nvGrpSpPr>
          <p:cNvPr id="13" name="组合 12">
            <a:extLst>
              <a:ext uri="{FF2B5EF4-FFF2-40B4-BE49-F238E27FC236}">
                <a16:creationId xmlns:a16="http://schemas.microsoft.com/office/drawing/2014/main" id="{AF7CDBFF-C2CD-4781-A595-1786F6EDA74D}"/>
              </a:ext>
            </a:extLst>
          </p:cNvPr>
          <p:cNvGrpSpPr/>
          <p:nvPr/>
        </p:nvGrpSpPr>
        <p:grpSpPr>
          <a:xfrm>
            <a:off x="315742" y="3205"/>
            <a:ext cx="999853" cy="947419"/>
            <a:chOff x="315742" y="3205"/>
            <a:chExt cx="999853" cy="947419"/>
          </a:xfrm>
        </p:grpSpPr>
        <p:grpSp>
          <p:nvGrpSpPr>
            <p:cNvPr id="14" name="组合 13">
              <a:extLst>
                <a:ext uri="{FF2B5EF4-FFF2-40B4-BE49-F238E27FC236}">
                  <a16:creationId xmlns:a16="http://schemas.microsoft.com/office/drawing/2014/main" id="{9815D765-9602-474E-AD9F-1A55AFACFBC1}"/>
                </a:ext>
              </a:extLst>
            </p:cNvPr>
            <p:cNvGrpSpPr/>
            <p:nvPr/>
          </p:nvGrpSpPr>
          <p:grpSpPr>
            <a:xfrm>
              <a:off x="315742" y="3205"/>
              <a:ext cx="999853" cy="947419"/>
              <a:chOff x="315742" y="3205"/>
              <a:chExt cx="999853" cy="947419"/>
            </a:xfrm>
          </p:grpSpPr>
          <p:sp>
            <p:nvSpPr>
              <p:cNvPr id="18" name="矩形 17">
                <a:extLst>
                  <a:ext uri="{FF2B5EF4-FFF2-40B4-BE49-F238E27FC236}">
                    <a16:creationId xmlns:a16="http://schemas.microsoft.com/office/drawing/2014/main" id="{3907949B-DD94-4CF8-B955-4C19BF1CEE1C}"/>
                  </a:ext>
                </a:extLst>
              </p:cNvPr>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9" name="矩形 18">
                <a:extLst>
                  <a:ext uri="{FF2B5EF4-FFF2-40B4-BE49-F238E27FC236}">
                    <a16:creationId xmlns:a16="http://schemas.microsoft.com/office/drawing/2014/main" id="{86062F4D-6C16-4471-B9D7-61235AB35999}"/>
                  </a:ext>
                </a:extLst>
              </p:cNvPr>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15" name="组合 14">
              <a:extLst>
                <a:ext uri="{FF2B5EF4-FFF2-40B4-BE49-F238E27FC236}">
                  <a16:creationId xmlns:a16="http://schemas.microsoft.com/office/drawing/2014/main" id="{B539B758-A293-474A-82BD-8BD6B038F2A6}"/>
                </a:ext>
              </a:extLst>
            </p:cNvPr>
            <p:cNvGrpSpPr/>
            <p:nvPr/>
          </p:nvGrpSpPr>
          <p:grpSpPr>
            <a:xfrm>
              <a:off x="579044" y="210634"/>
              <a:ext cx="473248" cy="473248"/>
              <a:chOff x="4309831" y="1637496"/>
              <a:chExt cx="473248" cy="473248"/>
            </a:xfrm>
          </p:grpSpPr>
          <p:sp>
            <p:nvSpPr>
              <p:cNvPr id="16" name="圆角矩形 34">
                <a:extLst>
                  <a:ext uri="{FF2B5EF4-FFF2-40B4-BE49-F238E27FC236}">
                    <a16:creationId xmlns:a16="http://schemas.microsoft.com/office/drawing/2014/main" id="{AA0EF367-B5E5-4290-96A7-C5E473A52A8D}"/>
                  </a:ext>
                </a:extLst>
              </p:cNvPr>
              <p:cNvSpPr/>
              <p:nvPr/>
            </p:nvSpPr>
            <p:spPr>
              <a:xfrm>
                <a:off x="4309831" y="1637496"/>
                <a:ext cx="473248" cy="473248"/>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7" name="Freeform 173">
                <a:extLst>
                  <a:ext uri="{FF2B5EF4-FFF2-40B4-BE49-F238E27FC236}">
                    <a16:creationId xmlns:a16="http://schemas.microsoft.com/office/drawing/2014/main" id="{A38E8C52-58DC-49A2-B363-4DD6C2C7EA0E}"/>
                  </a:ext>
                </a:extLst>
              </p:cNvPr>
              <p:cNvSpPr>
                <a:spLocks noEditPoints="1"/>
              </p:cNvSpPr>
              <p:nvPr/>
            </p:nvSpPr>
            <p:spPr bwMode="auto">
              <a:xfrm>
                <a:off x="4395657" y="1754440"/>
                <a:ext cx="301596" cy="268504"/>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spTree>
    <p:extLst>
      <p:ext uri="{BB962C8B-B14F-4D97-AF65-F5344CB8AC3E}">
        <p14:creationId xmlns:p14="http://schemas.microsoft.com/office/powerpoint/2010/main" val="880988283"/>
      </p:ext>
    </p:extLst>
  </p:cSld>
  <p:clrMapOvr>
    <a:masterClrMapping/>
  </p:clrMapOvr>
  <mc:AlternateContent xmlns:mc="http://schemas.openxmlformats.org/markup-compatibility/2006" xmlns:p14="http://schemas.microsoft.com/office/powerpoint/2010/main">
    <mc:Choice Requires="p14">
      <p:transition spd="slow" p14:dur="1600" advTm="33646">
        <p:blinds dir="vert"/>
      </p:transition>
    </mc:Choice>
    <mc:Fallback xmlns="">
      <p:transition spd="slow" advTm="33646">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1200"/>
                            </p:stCondLst>
                            <p:childTnLst>
                              <p:par>
                                <p:cTn id="11" presetID="14" presetClass="entr" presetSubtype="10" fill="hold" grpId="0" nodeType="after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randombar(horizontal)">
                                      <p:cBhvr>
                                        <p:cTn id="13" dur="500"/>
                                        <p:tgtEl>
                                          <p:spTgt spid="54"/>
                                        </p:tgtEl>
                                      </p:cBhvr>
                                    </p:animEffect>
                                  </p:childTnLst>
                                </p:cTn>
                              </p:par>
                            </p:childTnLst>
                          </p:cTn>
                        </p:par>
                        <p:par>
                          <p:cTn id="14" fill="hold">
                            <p:stCondLst>
                              <p:cond delay="1700"/>
                            </p:stCondLst>
                            <p:childTnLst>
                              <p:par>
                                <p:cTn id="15" presetID="2" presetClass="entr" presetSubtype="8" decel="100000"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0-#ppt_w/2"/>
                                          </p:val>
                                        </p:tav>
                                        <p:tav tm="100000">
                                          <p:val>
                                            <p:strVal val="#ppt_x"/>
                                          </p:val>
                                        </p:tav>
                                      </p:tavLst>
                                    </p:anim>
                                    <p:anim calcmode="lin" valueType="num">
                                      <p:cBhvr additive="base">
                                        <p:cTn id="1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5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7" name="矩形 26"/>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8" name="矩形 27"/>
          <p:cNvSpPr/>
          <p:nvPr/>
        </p:nvSpPr>
        <p:spPr>
          <a:xfrm>
            <a:off x="1418221" y="253163"/>
            <a:ext cx="2698175" cy="523220"/>
          </a:xfrm>
          <a:prstGeom prst="rect">
            <a:avLst/>
          </a:prstGeom>
        </p:spPr>
        <p:txBody>
          <a:bodyPr wrap="none">
            <a:spAutoFit/>
          </a:bodyPr>
          <a:lstStyle/>
          <a:p>
            <a:r>
              <a:rPr lang="zh-CN" altLang="en-US" sz="2800" dirty="0">
                <a:solidFill>
                  <a:srgbClr val="06518A"/>
                </a:solidFill>
                <a:cs typeface="+mn-ea"/>
                <a:sym typeface="+mn-lt"/>
              </a:rPr>
              <a:t>计算机视觉应用</a:t>
            </a:r>
          </a:p>
        </p:txBody>
      </p:sp>
      <p:pic>
        <p:nvPicPr>
          <p:cNvPr id="42" name="图片 4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sp>
        <p:nvSpPr>
          <p:cNvPr id="2" name="文本框 1">
            <a:extLst>
              <a:ext uri="{FF2B5EF4-FFF2-40B4-BE49-F238E27FC236}">
                <a16:creationId xmlns:a16="http://schemas.microsoft.com/office/drawing/2014/main" id="{516B88AF-AE37-2FE5-BD49-F86722B6DEB3}"/>
              </a:ext>
            </a:extLst>
          </p:cNvPr>
          <p:cNvSpPr txBox="1"/>
          <p:nvPr/>
        </p:nvSpPr>
        <p:spPr>
          <a:xfrm>
            <a:off x="984171" y="1309155"/>
            <a:ext cx="6180558" cy="2200602"/>
          </a:xfrm>
          <a:prstGeom prst="rect">
            <a:avLst/>
          </a:prstGeom>
          <a:noFill/>
        </p:spPr>
        <p:txBody>
          <a:bodyPr wrap="square" rtlCol="0">
            <a:spAutoFit/>
          </a:bodyPr>
          <a:lstStyle/>
          <a:p>
            <a:pPr algn="just">
              <a:lnSpc>
                <a:spcPct val="140000"/>
              </a:lnSpc>
            </a:pPr>
            <a:r>
              <a:rPr lang="zh-CN" altLang="en-US" dirty="0">
                <a:solidFill>
                  <a:srgbClr val="3B3838"/>
                </a:solidFill>
                <a:cs typeface="+mn-ea"/>
                <a:sym typeface="+mn-lt"/>
              </a:rPr>
              <a:t>对进入道路交叉口内的每个车辆进行</a:t>
            </a:r>
            <a:r>
              <a:rPr lang="zh-CN" altLang="en-US" sz="2000" dirty="0">
                <a:solidFill>
                  <a:srgbClr val="7030A0"/>
                </a:solidFill>
                <a:cs typeface="+mn-ea"/>
                <a:sym typeface="+mn-lt"/>
              </a:rPr>
              <a:t>连续标记和追踪</a:t>
            </a:r>
            <a:endParaRPr lang="en-US" altLang="zh-CN" sz="2000" dirty="0">
              <a:solidFill>
                <a:srgbClr val="7030A0"/>
              </a:solidFill>
              <a:cs typeface="+mn-ea"/>
              <a:sym typeface="+mn-lt"/>
            </a:endParaRPr>
          </a:p>
          <a:p>
            <a:pPr algn="just">
              <a:lnSpc>
                <a:spcPct val="140000"/>
              </a:lnSpc>
            </a:pPr>
            <a:r>
              <a:rPr lang="zh-CN" altLang="en-US" dirty="0">
                <a:solidFill>
                  <a:srgbClr val="3B3838"/>
                </a:solidFill>
                <a:cs typeface="+mn-ea"/>
                <a:sym typeface="+mn-lt"/>
              </a:rPr>
              <a:t>检测并记录每个车辆的</a:t>
            </a:r>
            <a:r>
              <a:rPr lang="zh-CN" altLang="en-US" sz="2000" dirty="0">
                <a:solidFill>
                  <a:srgbClr val="7030A0"/>
                </a:solidFill>
                <a:cs typeface="+mn-ea"/>
                <a:sym typeface="+mn-lt"/>
              </a:rPr>
              <a:t>车辆类型</a:t>
            </a:r>
            <a:endParaRPr lang="en-US" altLang="zh-CN" sz="2000" dirty="0">
              <a:solidFill>
                <a:srgbClr val="7030A0"/>
              </a:solidFill>
              <a:cs typeface="+mn-ea"/>
              <a:sym typeface="+mn-lt"/>
            </a:endParaRPr>
          </a:p>
          <a:p>
            <a:pPr algn="just">
              <a:lnSpc>
                <a:spcPct val="140000"/>
              </a:lnSpc>
            </a:pPr>
            <a:r>
              <a:rPr lang="zh-CN" altLang="en-US" dirty="0">
                <a:solidFill>
                  <a:srgbClr val="3B3838"/>
                </a:solidFill>
                <a:cs typeface="+mn-ea"/>
                <a:sym typeface="+mn-lt"/>
              </a:rPr>
              <a:t>得到道路交叉口内车辆的“</a:t>
            </a:r>
            <a:r>
              <a:rPr lang="zh-CN" altLang="en-US" sz="2000" dirty="0">
                <a:solidFill>
                  <a:srgbClr val="7030A0"/>
                </a:solidFill>
                <a:cs typeface="+mn-ea"/>
                <a:sym typeface="+mn-lt"/>
              </a:rPr>
              <a:t>视频流”</a:t>
            </a:r>
            <a:r>
              <a:rPr lang="zh-CN" altLang="en-US" dirty="0">
                <a:solidFill>
                  <a:srgbClr val="3B3838"/>
                </a:solidFill>
                <a:cs typeface="+mn-ea"/>
                <a:sym typeface="+mn-lt"/>
              </a:rPr>
              <a:t>数据</a:t>
            </a:r>
            <a:endParaRPr lang="en-US" altLang="zh-CN" dirty="0">
              <a:solidFill>
                <a:srgbClr val="3B3838"/>
              </a:solidFill>
              <a:cs typeface="+mn-ea"/>
              <a:sym typeface="+mn-lt"/>
            </a:endParaRPr>
          </a:p>
          <a:p>
            <a:pPr algn="just">
              <a:lnSpc>
                <a:spcPct val="140000"/>
              </a:lnSpc>
            </a:pPr>
            <a:r>
              <a:rPr lang="zh-CN" altLang="en-US" dirty="0">
                <a:solidFill>
                  <a:srgbClr val="3B3838"/>
                </a:solidFill>
                <a:cs typeface="+mn-ea"/>
                <a:sym typeface="+mn-lt"/>
              </a:rPr>
              <a:t>根据检测出的车辆类型对每个车辆分配一个车辆</a:t>
            </a:r>
            <a:r>
              <a:rPr lang="zh-CN" altLang="en-US" sz="2000" dirty="0">
                <a:solidFill>
                  <a:srgbClr val="7030A0"/>
                </a:solidFill>
                <a:cs typeface="+mn-ea"/>
                <a:sym typeface="+mn-lt"/>
              </a:rPr>
              <a:t>识别</a:t>
            </a:r>
            <a:r>
              <a:rPr lang="en-US" altLang="zh-CN" sz="2000" dirty="0">
                <a:solidFill>
                  <a:srgbClr val="7030A0"/>
                </a:solidFill>
                <a:cs typeface="+mn-ea"/>
                <a:sym typeface="+mn-lt"/>
              </a:rPr>
              <a:t>ID</a:t>
            </a:r>
          </a:p>
          <a:p>
            <a:pPr algn="just">
              <a:lnSpc>
                <a:spcPct val="140000"/>
              </a:lnSpc>
            </a:pPr>
            <a:endParaRPr lang="zh-CN" altLang="en-US" sz="2000" dirty="0">
              <a:solidFill>
                <a:srgbClr val="7030A0"/>
              </a:solidFill>
              <a:cs typeface="+mn-ea"/>
              <a:sym typeface="+mn-lt"/>
            </a:endParaRPr>
          </a:p>
        </p:txBody>
      </p:sp>
      <p:pic>
        <p:nvPicPr>
          <p:cNvPr id="5" name="图片 4">
            <a:extLst>
              <a:ext uri="{FF2B5EF4-FFF2-40B4-BE49-F238E27FC236}">
                <a16:creationId xmlns:a16="http://schemas.microsoft.com/office/drawing/2014/main" id="{B806E6BA-8E7A-90D4-7760-AE7CF69CDCB4}"/>
              </a:ext>
            </a:extLst>
          </p:cNvPr>
          <p:cNvPicPr>
            <a:picLocks noChangeAspect="1"/>
          </p:cNvPicPr>
          <p:nvPr/>
        </p:nvPicPr>
        <p:blipFill>
          <a:blip r:embed="rId4"/>
          <a:stretch>
            <a:fillRect/>
          </a:stretch>
        </p:blipFill>
        <p:spPr>
          <a:xfrm>
            <a:off x="1086516" y="3655179"/>
            <a:ext cx="4901016" cy="2447143"/>
          </a:xfrm>
          <a:prstGeom prst="rect">
            <a:avLst/>
          </a:prstGeom>
        </p:spPr>
      </p:pic>
      <p:sp>
        <p:nvSpPr>
          <p:cNvPr id="6" name="文本框 5">
            <a:extLst>
              <a:ext uri="{FF2B5EF4-FFF2-40B4-BE49-F238E27FC236}">
                <a16:creationId xmlns:a16="http://schemas.microsoft.com/office/drawing/2014/main" id="{4616BD4F-B870-7299-1918-5A0AF3724CFC}"/>
              </a:ext>
            </a:extLst>
          </p:cNvPr>
          <p:cNvSpPr txBox="1"/>
          <p:nvPr/>
        </p:nvSpPr>
        <p:spPr>
          <a:xfrm>
            <a:off x="6509004" y="4001587"/>
            <a:ext cx="4901015" cy="1754326"/>
          </a:xfrm>
          <a:prstGeom prst="rect">
            <a:avLst/>
          </a:prstGeom>
          <a:noFill/>
        </p:spPr>
        <p:txBody>
          <a:bodyPr wrap="square" rtlCol="0">
            <a:spAutoFit/>
          </a:bodyPr>
          <a:lstStyle/>
          <a:p>
            <a:r>
              <a:rPr lang="zh-CN" altLang="en-US" dirty="0">
                <a:solidFill>
                  <a:srgbClr val="3B3838"/>
                </a:solidFill>
                <a:cs typeface="+mn-ea"/>
                <a:sym typeface="+mn-lt"/>
              </a:rPr>
              <a:t>车辆最终的连续轨迹如图所示，在计算机视觉检测区域中，每一帧的轨迹被记录下来，检测缺失的部分或者由于车辆遮挡造成缺失的部分通过卡尔曼滤波进行预测和补充，形成车辆在检测区域内的连续轨迹。</a:t>
            </a:r>
          </a:p>
          <a:p>
            <a:endParaRPr lang="zh-CN" altLang="en-US" dirty="0"/>
          </a:p>
        </p:txBody>
      </p:sp>
      <p:pic>
        <p:nvPicPr>
          <p:cNvPr id="9" name="图片 8">
            <a:extLst>
              <a:ext uri="{FF2B5EF4-FFF2-40B4-BE49-F238E27FC236}">
                <a16:creationId xmlns:a16="http://schemas.microsoft.com/office/drawing/2014/main" id="{534CD007-6FD4-DA7E-1A5E-D85B5FC79E6F}"/>
              </a:ext>
            </a:extLst>
          </p:cNvPr>
          <p:cNvPicPr>
            <a:picLocks noChangeAspect="1"/>
          </p:cNvPicPr>
          <p:nvPr/>
        </p:nvPicPr>
        <p:blipFill>
          <a:blip r:embed="rId5"/>
          <a:stretch>
            <a:fillRect/>
          </a:stretch>
        </p:blipFill>
        <p:spPr>
          <a:xfrm>
            <a:off x="6468263" y="1807318"/>
            <a:ext cx="5274310" cy="974725"/>
          </a:xfrm>
          <a:prstGeom prst="rect">
            <a:avLst/>
          </a:prstGeom>
        </p:spPr>
      </p:pic>
      <p:grpSp>
        <p:nvGrpSpPr>
          <p:cNvPr id="15" name="组合 14">
            <a:extLst>
              <a:ext uri="{FF2B5EF4-FFF2-40B4-BE49-F238E27FC236}">
                <a16:creationId xmlns:a16="http://schemas.microsoft.com/office/drawing/2014/main" id="{045E2A03-99FF-4043-8D6D-5BB460F95E3B}"/>
              </a:ext>
            </a:extLst>
          </p:cNvPr>
          <p:cNvGrpSpPr/>
          <p:nvPr/>
        </p:nvGrpSpPr>
        <p:grpSpPr>
          <a:xfrm>
            <a:off x="315742" y="3205"/>
            <a:ext cx="999853" cy="947419"/>
            <a:chOff x="315742" y="3205"/>
            <a:chExt cx="999853" cy="947419"/>
          </a:xfrm>
        </p:grpSpPr>
        <p:grpSp>
          <p:nvGrpSpPr>
            <p:cNvPr id="16" name="组合 15">
              <a:extLst>
                <a:ext uri="{FF2B5EF4-FFF2-40B4-BE49-F238E27FC236}">
                  <a16:creationId xmlns:a16="http://schemas.microsoft.com/office/drawing/2014/main" id="{7E23CDFA-1B53-466E-A50B-4ADF7F7DF974}"/>
                </a:ext>
              </a:extLst>
            </p:cNvPr>
            <p:cNvGrpSpPr/>
            <p:nvPr/>
          </p:nvGrpSpPr>
          <p:grpSpPr>
            <a:xfrm>
              <a:off x="315742" y="3205"/>
              <a:ext cx="999853" cy="947419"/>
              <a:chOff x="315742" y="3205"/>
              <a:chExt cx="999853" cy="947419"/>
            </a:xfrm>
          </p:grpSpPr>
          <p:sp>
            <p:nvSpPr>
              <p:cNvPr id="20" name="矩形 19">
                <a:extLst>
                  <a:ext uri="{FF2B5EF4-FFF2-40B4-BE49-F238E27FC236}">
                    <a16:creationId xmlns:a16="http://schemas.microsoft.com/office/drawing/2014/main" id="{CA28CDC1-2B6C-4624-A945-9042090271E3}"/>
                  </a:ext>
                </a:extLst>
              </p:cNvPr>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1" name="矩形 20">
                <a:extLst>
                  <a:ext uri="{FF2B5EF4-FFF2-40B4-BE49-F238E27FC236}">
                    <a16:creationId xmlns:a16="http://schemas.microsoft.com/office/drawing/2014/main" id="{7768D21F-FE53-4BF3-BD03-D80123A671C3}"/>
                  </a:ext>
                </a:extLst>
              </p:cNvPr>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17" name="组合 16">
              <a:extLst>
                <a:ext uri="{FF2B5EF4-FFF2-40B4-BE49-F238E27FC236}">
                  <a16:creationId xmlns:a16="http://schemas.microsoft.com/office/drawing/2014/main" id="{6B076371-0779-4686-9B50-60D867C43403}"/>
                </a:ext>
              </a:extLst>
            </p:cNvPr>
            <p:cNvGrpSpPr/>
            <p:nvPr/>
          </p:nvGrpSpPr>
          <p:grpSpPr>
            <a:xfrm>
              <a:off x="579044" y="210634"/>
              <a:ext cx="473248" cy="473248"/>
              <a:chOff x="4309831" y="1637496"/>
              <a:chExt cx="473248" cy="473248"/>
            </a:xfrm>
          </p:grpSpPr>
          <p:sp>
            <p:nvSpPr>
              <p:cNvPr id="18" name="圆角矩形 34">
                <a:extLst>
                  <a:ext uri="{FF2B5EF4-FFF2-40B4-BE49-F238E27FC236}">
                    <a16:creationId xmlns:a16="http://schemas.microsoft.com/office/drawing/2014/main" id="{B1AAABA6-551C-4974-84E6-BB5D707F10DF}"/>
                  </a:ext>
                </a:extLst>
              </p:cNvPr>
              <p:cNvSpPr/>
              <p:nvPr/>
            </p:nvSpPr>
            <p:spPr>
              <a:xfrm>
                <a:off x="4309831" y="1637496"/>
                <a:ext cx="473248" cy="473248"/>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9" name="Freeform 173">
                <a:extLst>
                  <a:ext uri="{FF2B5EF4-FFF2-40B4-BE49-F238E27FC236}">
                    <a16:creationId xmlns:a16="http://schemas.microsoft.com/office/drawing/2014/main" id="{9B5AB011-5914-460B-AA72-61D4CA3FAFE3}"/>
                  </a:ext>
                </a:extLst>
              </p:cNvPr>
              <p:cNvSpPr>
                <a:spLocks noEditPoints="1"/>
              </p:cNvSpPr>
              <p:nvPr/>
            </p:nvSpPr>
            <p:spPr bwMode="auto">
              <a:xfrm>
                <a:off x="4395657" y="1754440"/>
                <a:ext cx="301596" cy="268504"/>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spTree>
    <p:extLst>
      <p:ext uri="{BB962C8B-B14F-4D97-AF65-F5344CB8AC3E}">
        <p14:creationId xmlns:p14="http://schemas.microsoft.com/office/powerpoint/2010/main" val="2487455234"/>
      </p:ext>
    </p:extLst>
  </p:cSld>
  <p:clrMapOvr>
    <a:masterClrMapping/>
  </p:clrMapOvr>
  <mc:AlternateContent xmlns:mc="http://schemas.openxmlformats.org/markup-compatibility/2006" xmlns:p14="http://schemas.microsoft.com/office/powerpoint/2010/main">
    <mc:Choice Requires="p14">
      <p:transition spd="slow" p14:dur="1600" advTm="66090">
        <p:blinds dir="vert"/>
      </p:transition>
    </mc:Choice>
    <mc:Fallback xmlns="">
      <p:transition spd="slow" advTm="6609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1100"/>
                            </p:stCondLst>
                            <p:childTnLst>
                              <p:par>
                                <p:cTn id="11" presetID="14" presetClass="entr" presetSubtype="1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horizontal)">
                                      <p:cBhvr>
                                        <p:cTn id="13" dur="500"/>
                                        <p:tgtEl>
                                          <p:spTgt spid="2"/>
                                        </p:tgtEl>
                                      </p:cBhvr>
                                    </p:animEffect>
                                  </p:childTnLst>
                                </p:cTn>
                              </p:par>
                            </p:childTnLst>
                          </p:cTn>
                        </p:par>
                        <p:par>
                          <p:cTn id="14" fill="hold">
                            <p:stCondLst>
                              <p:cond delay="1600"/>
                            </p:stCondLst>
                            <p:childTnLst>
                              <p:par>
                                <p:cTn id="15" presetID="2" presetClass="entr" presetSubtype="8" decel="100000" fill="hold" nodeType="after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0-#ppt_w/2"/>
                                          </p:val>
                                        </p:tav>
                                        <p:tav tm="100000">
                                          <p:val>
                                            <p:strVal val="#ppt_x"/>
                                          </p:val>
                                        </p:tav>
                                      </p:tavLst>
                                    </p:anim>
                                    <p:anim calcmode="lin" valueType="num">
                                      <p:cBhvr additive="base">
                                        <p:cTn id="18"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7" name="矩形 26"/>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8" name="矩形 27"/>
          <p:cNvSpPr/>
          <p:nvPr/>
        </p:nvSpPr>
        <p:spPr>
          <a:xfrm>
            <a:off x="1418221" y="253163"/>
            <a:ext cx="1620957" cy="523220"/>
          </a:xfrm>
          <a:prstGeom prst="rect">
            <a:avLst/>
          </a:prstGeom>
        </p:spPr>
        <p:txBody>
          <a:bodyPr wrap="none">
            <a:spAutoFit/>
          </a:bodyPr>
          <a:lstStyle/>
          <a:p>
            <a:r>
              <a:rPr lang="zh-CN" altLang="en-US" sz="2800" dirty="0">
                <a:solidFill>
                  <a:srgbClr val="06518A"/>
                </a:solidFill>
                <a:cs typeface="+mn-ea"/>
                <a:sym typeface="+mn-lt"/>
              </a:rPr>
              <a:t>模拟数据</a:t>
            </a:r>
          </a:p>
        </p:txBody>
      </p:sp>
      <p:sp>
        <p:nvSpPr>
          <p:cNvPr id="56" name="矩形 55"/>
          <p:cNvSpPr/>
          <p:nvPr/>
        </p:nvSpPr>
        <p:spPr>
          <a:xfrm>
            <a:off x="815667" y="5563004"/>
            <a:ext cx="10644922" cy="526298"/>
          </a:xfrm>
          <a:prstGeom prst="rect">
            <a:avLst/>
          </a:prstGeom>
        </p:spPr>
        <p:txBody>
          <a:bodyPr wrap="square">
            <a:spAutoFit/>
          </a:bodyPr>
          <a:lstStyle/>
          <a:p>
            <a:pPr algn="just">
              <a:lnSpc>
                <a:spcPct val="130000"/>
              </a:lnSpc>
              <a:spcAft>
                <a:spcPts val="1200"/>
              </a:spcAft>
            </a:pPr>
            <a:r>
              <a:rPr lang="zh-CN" altLang="en-US" sz="2400" dirty="0">
                <a:solidFill>
                  <a:srgbClr val="06518A"/>
                </a:solidFill>
                <a:cs typeface="+mn-ea"/>
                <a:sym typeface="+mn-lt"/>
              </a:rPr>
              <a:t>轨迹点数据的记录间隔为</a:t>
            </a:r>
            <a:r>
              <a:rPr lang="en-US" altLang="zh-CN" sz="2400" dirty="0">
                <a:solidFill>
                  <a:srgbClr val="06518A"/>
                </a:solidFill>
                <a:cs typeface="+mn-ea"/>
                <a:sym typeface="+mn-lt"/>
              </a:rPr>
              <a:t>0.05s</a:t>
            </a:r>
            <a:r>
              <a:rPr lang="zh-CN" altLang="en-US" sz="2400" dirty="0">
                <a:solidFill>
                  <a:srgbClr val="06518A"/>
                </a:solidFill>
                <a:cs typeface="+mn-ea"/>
                <a:sym typeface="+mn-lt"/>
              </a:rPr>
              <a:t>，每</a:t>
            </a:r>
            <a:r>
              <a:rPr lang="en-US" altLang="zh-CN" sz="2400" dirty="0">
                <a:solidFill>
                  <a:srgbClr val="06518A"/>
                </a:solidFill>
                <a:cs typeface="+mn-ea"/>
                <a:sym typeface="+mn-lt"/>
              </a:rPr>
              <a:t>0.05S</a:t>
            </a:r>
            <a:r>
              <a:rPr lang="zh-CN" altLang="en-US" sz="2400" dirty="0">
                <a:solidFill>
                  <a:srgbClr val="06518A"/>
                </a:solidFill>
                <a:cs typeface="+mn-ea"/>
                <a:sym typeface="+mn-lt"/>
              </a:rPr>
              <a:t>记录该</a:t>
            </a:r>
            <a:r>
              <a:rPr lang="en-US" altLang="zh-CN" sz="2400" dirty="0">
                <a:solidFill>
                  <a:srgbClr val="06518A"/>
                </a:solidFill>
                <a:cs typeface="+mn-ea"/>
                <a:sym typeface="+mn-lt"/>
              </a:rPr>
              <a:t>ID</a:t>
            </a:r>
            <a:r>
              <a:rPr lang="zh-CN" altLang="en-US" sz="2400" dirty="0">
                <a:solidFill>
                  <a:srgbClr val="06518A"/>
                </a:solidFill>
                <a:cs typeface="+mn-ea"/>
                <a:sym typeface="+mn-lt"/>
              </a:rPr>
              <a:t>对象在交叉口的实际位置</a:t>
            </a:r>
          </a:p>
        </p:txBody>
      </p:sp>
      <p:sp>
        <p:nvSpPr>
          <p:cNvPr id="112" name="矩形 111"/>
          <p:cNvSpPr/>
          <p:nvPr/>
        </p:nvSpPr>
        <p:spPr>
          <a:xfrm>
            <a:off x="315742" y="2913719"/>
            <a:ext cx="1831254" cy="526298"/>
          </a:xfrm>
          <a:prstGeom prst="rect">
            <a:avLst/>
          </a:prstGeom>
        </p:spPr>
        <p:txBody>
          <a:bodyPr wrap="square">
            <a:spAutoFit/>
          </a:bodyPr>
          <a:lstStyle/>
          <a:p>
            <a:pPr algn="just">
              <a:lnSpc>
                <a:spcPct val="130000"/>
              </a:lnSpc>
              <a:spcAft>
                <a:spcPts val="1200"/>
              </a:spcAft>
            </a:pPr>
            <a:r>
              <a:rPr lang="zh-CN" altLang="en-US" sz="2400" dirty="0">
                <a:solidFill>
                  <a:srgbClr val="06518A"/>
                </a:solidFill>
                <a:cs typeface="+mn-ea"/>
                <a:sym typeface="+mn-lt"/>
              </a:rPr>
              <a:t>采样时间点</a:t>
            </a:r>
          </a:p>
        </p:txBody>
      </p:sp>
      <p:pic>
        <p:nvPicPr>
          <p:cNvPr id="49" name="图片 4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13" name="图片 12">
            <a:extLst>
              <a:ext uri="{FF2B5EF4-FFF2-40B4-BE49-F238E27FC236}">
                <a16:creationId xmlns:a16="http://schemas.microsoft.com/office/drawing/2014/main" id="{05B60074-6CDE-9D98-67AB-85AEF06257FD}"/>
              </a:ext>
            </a:extLst>
          </p:cNvPr>
          <p:cNvPicPr>
            <a:picLocks noChangeAspect="1"/>
          </p:cNvPicPr>
          <p:nvPr/>
        </p:nvPicPr>
        <p:blipFill>
          <a:blip r:embed="rId4"/>
          <a:stretch>
            <a:fillRect/>
          </a:stretch>
        </p:blipFill>
        <p:spPr>
          <a:xfrm>
            <a:off x="2294990" y="1303194"/>
            <a:ext cx="7694546" cy="3726843"/>
          </a:xfrm>
          <a:prstGeom prst="rect">
            <a:avLst/>
          </a:prstGeom>
        </p:spPr>
      </p:pic>
      <p:sp>
        <p:nvSpPr>
          <p:cNvPr id="88" name="矩形 87"/>
          <p:cNvSpPr/>
          <p:nvPr/>
        </p:nvSpPr>
        <p:spPr>
          <a:xfrm>
            <a:off x="7352431" y="2362459"/>
            <a:ext cx="2180548" cy="526298"/>
          </a:xfrm>
          <a:prstGeom prst="rect">
            <a:avLst/>
          </a:prstGeom>
        </p:spPr>
        <p:txBody>
          <a:bodyPr wrap="square">
            <a:spAutoFit/>
          </a:bodyPr>
          <a:lstStyle/>
          <a:p>
            <a:pPr algn="just">
              <a:lnSpc>
                <a:spcPct val="130000"/>
              </a:lnSpc>
              <a:spcAft>
                <a:spcPts val="1200"/>
              </a:spcAft>
            </a:pPr>
            <a:r>
              <a:rPr lang="zh-CN" altLang="en-US" sz="2400" dirty="0">
                <a:solidFill>
                  <a:srgbClr val="06518A"/>
                </a:solidFill>
                <a:cs typeface="+mn-ea"/>
                <a:sym typeface="+mn-lt"/>
              </a:rPr>
              <a:t>车辆实际位置</a:t>
            </a:r>
          </a:p>
        </p:txBody>
      </p:sp>
      <p:grpSp>
        <p:nvGrpSpPr>
          <p:cNvPr id="29" name="组合 28">
            <a:extLst>
              <a:ext uri="{FF2B5EF4-FFF2-40B4-BE49-F238E27FC236}">
                <a16:creationId xmlns:a16="http://schemas.microsoft.com/office/drawing/2014/main" id="{90D443CC-F3A9-4CE8-8F12-3084E6CCE321}"/>
              </a:ext>
            </a:extLst>
          </p:cNvPr>
          <p:cNvGrpSpPr/>
          <p:nvPr/>
        </p:nvGrpSpPr>
        <p:grpSpPr>
          <a:xfrm>
            <a:off x="315742" y="3205"/>
            <a:ext cx="999853" cy="947419"/>
            <a:chOff x="315742" y="3205"/>
            <a:chExt cx="999853" cy="947419"/>
          </a:xfrm>
        </p:grpSpPr>
        <p:grpSp>
          <p:nvGrpSpPr>
            <p:cNvPr id="30" name="组合 29">
              <a:extLst>
                <a:ext uri="{FF2B5EF4-FFF2-40B4-BE49-F238E27FC236}">
                  <a16:creationId xmlns:a16="http://schemas.microsoft.com/office/drawing/2014/main" id="{822C3547-8F7C-40C5-9BEE-14D701F914A1}"/>
                </a:ext>
              </a:extLst>
            </p:cNvPr>
            <p:cNvGrpSpPr/>
            <p:nvPr/>
          </p:nvGrpSpPr>
          <p:grpSpPr>
            <a:xfrm>
              <a:off x="315742" y="3205"/>
              <a:ext cx="999853" cy="947419"/>
              <a:chOff x="315742" y="3205"/>
              <a:chExt cx="999853" cy="947419"/>
            </a:xfrm>
          </p:grpSpPr>
          <p:sp>
            <p:nvSpPr>
              <p:cNvPr id="36" name="矩形 35">
                <a:extLst>
                  <a:ext uri="{FF2B5EF4-FFF2-40B4-BE49-F238E27FC236}">
                    <a16:creationId xmlns:a16="http://schemas.microsoft.com/office/drawing/2014/main" id="{327727E1-7D14-4A68-825C-50E579B52471}"/>
                  </a:ext>
                </a:extLst>
              </p:cNvPr>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7" name="矩形 36">
                <a:extLst>
                  <a:ext uri="{FF2B5EF4-FFF2-40B4-BE49-F238E27FC236}">
                    <a16:creationId xmlns:a16="http://schemas.microsoft.com/office/drawing/2014/main" id="{BAD66EB3-C89D-4AB0-AFEC-22F8C584A54F}"/>
                  </a:ext>
                </a:extLst>
              </p:cNvPr>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31" name="组合 30">
              <a:extLst>
                <a:ext uri="{FF2B5EF4-FFF2-40B4-BE49-F238E27FC236}">
                  <a16:creationId xmlns:a16="http://schemas.microsoft.com/office/drawing/2014/main" id="{6B9080A7-F1C5-4DC0-A461-C30344ADC3C7}"/>
                </a:ext>
              </a:extLst>
            </p:cNvPr>
            <p:cNvGrpSpPr/>
            <p:nvPr/>
          </p:nvGrpSpPr>
          <p:grpSpPr>
            <a:xfrm>
              <a:off x="579044" y="210634"/>
              <a:ext cx="473248" cy="473248"/>
              <a:chOff x="4309831" y="1637496"/>
              <a:chExt cx="473248" cy="473248"/>
            </a:xfrm>
          </p:grpSpPr>
          <p:sp>
            <p:nvSpPr>
              <p:cNvPr id="32" name="圆角矩形 34">
                <a:extLst>
                  <a:ext uri="{FF2B5EF4-FFF2-40B4-BE49-F238E27FC236}">
                    <a16:creationId xmlns:a16="http://schemas.microsoft.com/office/drawing/2014/main" id="{9DB2412F-D7FF-46A9-94E5-5E7442C0B094}"/>
                  </a:ext>
                </a:extLst>
              </p:cNvPr>
              <p:cNvSpPr/>
              <p:nvPr/>
            </p:nvSpPr>
            <p:spPr>
              <a:xfrm>
                <a:off x="4309831" y="1637496"/>
                <a:ext cx="473248" cy="473248"/>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5" name="Freeform 173">
                <a:extLst>
                  <a:ext uri="{FF2B5EF4-FFF2-40B4-BE49-F238E27FC236}">
                    <a16:creationId xmlns:a16="http://schemas.microsoft.com/office/drawing/2014/main" id="{C5CC32CF-0B52-4BD1-9F67-C7BC0C05A2DB}"/>
                  </a:ext>
                </a:extLst>
              </p:cNvPr>
              <p:cNvSpPr>
                <a:spLocks noEditPoints="1"/>
              </p:cNvSpPr>
              <p:nvPr/>
            </p:nvSpPr>
            <p:spPr bwMode="auto">
              <a:xfrm>
                <a:off x="4395657" y="1754440"/>
                <a:ext cx="301596" cy="268504"/>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cxnSp>
        <p:nvCxnSpPr>
          <p:cNvPr id="5" name="直接箭头连接符 4">
            <a:extLst>
              <a:ext uri="{FF2B5EF4-FFF2-40B4-BE49-F238E27FC236}">
                <a16:creationId xmlns:a16="http://schemas.microsoft.com/office/drawing/2014/main" id="{CDF0857A-747C-458C-8CA4-4E2A53106F19}"/>
              </a:ext>
            </a:extLst>
          </p:cNvPr>
          <p:cNvCxnSpPr>
            <a:stCxn id="88" idx="1"/>
          </p:cNvCxnSpPr>
          <p:nvPr/>
        </p:nvCxnSpPr>
        <p:spPr>
          <a:xfrm flipH="1">
            <a:off x="5929086" y="2625608"/>
            <a:ext cx="1423345" cy="12970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7" name="直接箭头连接符 6">
            <a:extLst>
              <a:ext uri="{FF2B5EF4-FFF2-40B4-BE49-F238E27FC236}">
                <a16:creationId xmlns:a16="http://schemas.microsoft.com/office/drawing/2014/main" id="{37094D0D-B9A5-40D8-B991-84ABF6F29B53}"/>
              </a:ext>
            </a:extLst>
          </p:cNvPr>
          <p:cNvCxnSpPr/>
          <p:nvPr/>
        </p:nvCxnSpPr>
        <p:spPr>
          <a:xfrm flipH="1">
            <a:off x="6865257" y="2913719"/>
            <a:ext cx="638629" cy="515281"/>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1" name="直接箭头连接符 20">
            <a:extLst>
              <a:ext uri="{FF2B5EF4-FFF2-40B4-BE49-F238E27FC236}">
                <a16:creationId xmlns:a16="http://schemas.microsoft.com/office/drawing/2014/main" id="{4E6683FC-5C75-447F-9E26-880290A57A51}"/>
              </a:ext>
            </a:extLst>
          </p:cNvPr>
          <p:cNvCxnSpPr/>
          <p:nvPr/>
        </p:nvCxnSpPr>
        <p:spPr>
          <a:xfrm flipH="1">
            <a:off x="7779657" y="2899370"/>
            <a:ext cx="399143" cy="1077544"/>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40" name="左大括号 39">
            <a:extLst>
              <a:ext uri="{FF2B5EF4-FFF2-40B4-BE49-F238E27FC236}">
                <a16:creationId xmlns:a16="http://schemas.microsoft.com/office/drawing/2014/main" id="{B8F439D5-70C5-400B-B447-6E4FF8A6D03E}"/>
              </a:ext>
            </a:extLst>
          </p:cNvPr>
          <p:cNvSpPr/>
          <p:nvPr/>
        </p:nvSpPr>
        <p:spPr>
          <a:xfrm>
            <a:off x="2019219" y="2206171"/>
            <a:ext cx="275771" cy="2032000"/>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2301910014"/>
      </p:ext>
    </p:extLst>
  </p:cSld>
  <p:clrMapOvr>
    <a:masterClrMapping/>
  </p:clrMapOvr>
  <mc:AlternateContent xmlns:mc="http://schemas.openxmlformats.org/markup-compatibility/2006" xmlns:p14="http://schemas.microsoft.com/office/powerpoint/2010/main">
    <mc:Choice Requires="p14">
      <p:transition spd="slow" p14:dur="1600" advTm="27771">
        <p:blinds dir="vert"/>
      </p:transition>
    </mc:Choice>
    <mc:Fallback xmlns="">
      <p:transition spd="slow" advTm="27771">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800"/>
                            </p:stCondLst>
                            <p:childTnLst>
                              <p:par>
                                <p:cTn id="11" presetID="2" presetClass="entr" presetSubtype="8" decel="100000" fill="hold"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fill="hold"/>
                                        <p:tgtEl>
                                          <p:spTgt spid="29"/>
                                        </p:tgtEl>
                                        <p:attrNameLst>
                                          <p:attrName>ppt_x</p:attrName>
                                        </p:attrNameLst>
                                      </p:cBhvr>
                                      <p:tavLst>
                                        <p:tav tm="0">
                                          <p:val>
                                            <p:strVal val="0-#ppt_w/2"/>
                                          </p:val>
                                        </p:tav>
                                        <p:tav tm="100000">
                                          <p:val>
                                            <p:strVal val="#ppt_x"/>
                                          </p:val>
                                        </p:tav>
                                      </p:tavLst>
                                    </p:anim>
                                    <p:anim calcmode="lin" valueType="num">
                                      <p:cBhvr additive="base">
                                        <p:cTn id="14"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7" name="矩形 26"/>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8" name="矩形 27"/>
          <p:cNvSpPr/>
          <p:nvPr/>
        </p:nvSpPr>
        <p:spPr>
          <a:xfrm>
            <a:off x="1418221" y="253163"/>
            <a:ext cx="5211683" cy="523220"/>
          </a:xfrm>
          <a:prstGeom prst="rect">
            <a:avLst/>
          </a:prstGeom>
        </p:spPr>
        <p:txBody>
          <a:bodyPr wrap="none">
            <a:spAutoFit/>
          </a:bodyPr>
          <a:lstStyle/>
          <a:p>
            <a:r>
              <a:rPr lang="zh-CN" altLang="en-US" sz="2800" dirty="0">
                <a:solidFill>
                  <a:srgbClr val="06518A"/>
                </a:solidFill>
                <a:cs typeface="+mn-ea"/>
                <a:sym typeface="+mn-lt"/>
              </a:rPr>
              <a:t>计算机视觉在系统中体现的优势</a:t>
            </a:r>
          </a:p>
        </p:txBody>
      </p:sp>
      <p:sp>
        <p:nvSpPr>
          <p:cNvPr id="67" name="矩形 66"/>
          <p:cNvSpPr/>
          <p:nvPr/>
        </p:nvSpPr>
        <p:spPr>
          <a:xfrm>
            <a:off x="1051591" y="1281934"/>
            <a:ext cx="8161200" cy="2446824"/>
          </a:xfrm>
          <a:prstGeom prst="rect">
            <a:avLst/>
          </a:prstGeom>
        </p:spPr>
        <p:txBody>
          <a:bodyPr wrap="square">
            <a:spAutoFit/>
          </a:bodyPr>
          <a:lstStyle/>
          <a:p>
            <a:pPr>
              <a:lnSpc>
                <a:spcPct val="130000"/>
              </a:lnSpc>
            </a:pPr>
            <a:r>
              <a:rPr lang="en-US" altLang="zh-CN" sz="2400" dirty="0">
                <a:solidFill>
                  <a:schemeClr val="bg2">
                    <a:lumMod val="25000"/>
                  </a:schemeClr>
                </a:solidFill>
                <a:cs typeface="+mn-ea"/>
                <a:sym typeface="+mn-lt"/>
              </a:rPr>
              <a:t>//</a:t>
            </a:r>
            <a:r>
              <a:rPr lang="zh-CN" altLang="en-US" sz="2400" dirty="0">
                <a:solidFill>
                  <a:schemeClr val="bg2">
                    <a:lumMod val="25000"/>
                  </a:schemeClr>
                </a:solidFill>
                <a:cs typeface="+mn-ea"/>
                <a:sym typeface="+mn-lt"/>
              </a:rPr>
              <a:t>提供车辆类型这种非具体数据化的信息</a:t>
            </a:r>
            <a:endParaRPr lang="en-US" altLang="zh-CN" sz="2400" dirty="0">
              <a:solidFill>
                <a:schemeClr val="bg2">
                  <a:lumMod val="25000"/>
                </a:schemeClr>
              </a:solidFill>
              <a:cs typeface="+mn-ea"/>
              <a:sym typeface="+mn-lt"/>
            </a:endParaRPr>
          </a:p>
          <a:p>
            <a:pPr>
              <a:lnSpc>
                <a:spcPct val="130000"/>
              </a:lnSpc>
            </a:pPr>
            <a:endParaRPr lang="en-US" altLang="zh-CN" sz="2400" dirty="0">
              <a:solidFill>
                <a:schemeClr val="bg2">
                  <a:lumMod val="25000"/>
                </a:schemeClr>
              </a:solidFill>
              <a:cs typeface="+mn-ea"/>
              <a:sym typeface="+mn-lt"/>
            </a:endParaRPr>
          </a:p>
          <a:p>
            <a:pPr>
              <a:lnSpc>
                <a:spcPct val="130000"/>
              </a:lnSpc>
            </a:pPr>
            <a:r>
              <a:rPr lang="en-US" altLang="zh-CN" sz="2400" dirty="0">
                <a:solidFill>
                  <a:schemeClr val="bg2">
                    <a:lumMod val="25000"/>
                  </a:schemeClr>
                </a:solidFill>
                <a:cs typeface="+mn-ea"/>
                <a:sym typeface="+mn-lt"/>
              </a:rPr>
              <a:t>//</a:t>
            </a:r>
            <a:r>
              <a:rPr lang="zh-CN" altLang="en-US" sz="2400" dirty="0">
                <a:solidFill>
                  <a:schemeClr val="bg2">
                    <a:lumMod val="25000"/>
                  </a:schemeClr>
                </a:solidFill>
                <a:cs typeface="+mn-ea"/>
                <a:sym typeface="+mn-lt"/>
              </a:rPr>
              <a:t>参数更多且更精细化</a:t>
            </a:r>
            <a:endParaRPr lang="en-US" altLang="zh-CN" sz="2400" dirty="0">
              <a:solidFill>
                <a:schemeClr val="bg2">
                  <a:lumMod val="25000"/>
                </a:schemeClr>
              </a:solidFill>
              <a:cs typeface="+mn-ea"/>
              <a:sym typeface="+mn-lt"/>
            </a:endParaRPr>
          </a:p>
          <a:p>
            <a:pPr>
              <a:lnSpc>
                <a:spcPct val="130000"/>
              </a:lnSpc>
            </a:pPr>
            <a:endParaRPr lang="en-US" altLang="zh-CN" sz="2400" dirty="0">
              <a:solidFill>
                <a:schemeClr val="bg2">
                  <a:lumMod val="25000"/>
                </a:schemeClr>
              </a:solidFill>
              <a:cs typeface="+mn-ea"/>
              <a:sym typeface="+mn-lt"/>
            </a:endParaRPr>
          </a:p>
          <a:p>
            <a:pPr>
              <a:lnSpc>
                <a:spcPct val="130000"/>
              </a:lnSpc>
            </a:pPr>
            <a:r>
              <a:rPr lang="en-US" altLang="zh-CN" sz="2400" dirty="0">
                <a:solidFill>
                  <a:schemeClr val="bg2">
                    <a:lumMod val="25000"/>
                  </a:schemeClr>
                </a:solidFill>
                <a:cs typeface="+mn-ea"/>
                <a:sym typeface="+mn-lt"/>
              </a:rPr>
              <a:t>//</a:t>
            </a:r>
            <a:r>
              <a:rPr lang="zh-CN" altLang="en-US" sz="2400" dirty="0">
                <a:solidFill>
                  <a:schemeClr val="bg2">
                    <a:lumMod val="25000"/>
                  </a:schemeClr>
                </a:solidFill>
                <a:cs typeface="+mn-ea"/>
                <a:sym typeface="+mn-lt"/>
              </a:rPr>
              <a:t>实现毫秒级的实时捕捉，为全息感知提供技术支撑</a:t>
            </a:r>
          </a:p>
        </p:txBody>
      </p:sp>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14" name="图片 13">
            <a:extLst>
              <a:ext uri="{FF2B5EF4-FFF2-40B4-BE49-F238E27FC236}">
                <a16:creationId xmlns:a16="http://schemas.microsoft.com/office/drawing/2014/main" id="{FD130EEB-5802-EE76-4CE7-1F7B7E130684}"/>
              </a:ext>
            </a:extLst>
          </p:cNvPr>
          <p:cNvPicPr>
            <a:picLocks noChangeAspect="1"/>
          </p:cNvPicPr>
          <p:nvPr/>
        </p:nvPicPr>
        <p:blipFill rotWithShape="1">
          <a:blip r:embed="rId4"/>
          <a:srcRect l="-97" t="10189" r="-1691" b="18345"/>
          <a:stretch/>
        </p:blipFill>
        <p:spPr>
          <a:xfrm>
            <a:off x="2635168" y="3953503"/>
            <a:ext cx="6921662" cy="2988716"/>
          </a:xfrm>
          <a:prstGeom prst="rect">
            <a:avLst/>
          </a:prstGeom>
          <a:effectLst>
            <a:softEdge rad="635000"/>
          </a:effectLst>
        </p:spPr>
      </p:pic>
      <p:grpSp>
        <p:nvGrpSpPr>
          <p:cNvPr id="15" name="组合 14">
            <a:extLst>
              <a:ext uri="{FF2B5EF4-FFF2-40B4-BE49-F238E27FC236}">
                <a16:creationId xmlns:a16="http://schemas.microsoft.com/office/drawing/2014/main" id="{AED499B4-C261-473A-9E5B-8104A8B42308}"/>
              </a:ext>
            </a:extLst>
          </p:cNvPr>
          <p:cNvGrpSpPr/>
          <p:nvPr/>
        </p:nvGrpSpPr>
        <p:grpSpPr>
          <a:xfrm>
            <a:off x="315742" y="3205"/>
            <a:ext cx="999853" cy="947419"/>
            <a:chOff x="315742" y="3205"/>
            <a:chExt cx="999853" cy="947419"/>
          </a:xfrm>
        </p:grpSpPr>
        <p:grpSp>
          <p:nvGrpSpPr>
            <p:cNvPr id="16" name="组合 15">
              <a:extLst>
                <a:ext uri="{FF2B5EF4-FFF2-40B4-BE49-F238E27FC236}">
                  <a16:creationId xmlns:a16="http://schemas.microsoft.com/office/drawing/2014/main" id="{DCEF212E-3557-4544-ADB9-A95214B8943E}"/>
                </a:ext>
              </a:extLst>
            </p:cNvPr>
            <p:cNvGrpSpPr/>
            <p:nvPr/>
          </p:nvGrpSpPr>
          <p:grpSpPr>
            <a:xfrm>
              <a:off x="315742" y="3205"/>
              <a:ext cx="999853" cy="947419"/>
              <a:chOff x="315742" y="3205"/>
              <a:chExt cx="999853" cy="947419"/>
            </a:xfrm>
          </p:grpSpPr>
          <p:sp>
            <p:nvSpPr>
              <p:cNvPr id="20" name="矩形 19">
                <a:extLst>
                  <a:ext uri="{FF2B5EF4-FFF2-40B4-BE49-F238E27FC236}">
                    <a16:creationId xmlns:a16="http://schemas.microsoft.com/office/drawing/2014/main" id="{DA86326A-5A2E-432C-A997-B56DBC517C78}"/>
                  </a:ext>
                </a:extLst>
              </p:cNvPr>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1" name="矩形 20">
                <a:extLst>
                  <a:ext uri="{FF2B5EF4-FFF2-40B4-BE49-F238E27FC236}">
                    <a16:creationId xmlns:a16="http://schemas.microsoft.com/office/drawing/2014/main" id="{E36E8CF1-FD49-4DC2-A74C-EF5DDD8BE26B}"/>
                  </a:ext>
                </a:extLst>
              </p:cNvPr>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17" name="组合 16">
              <a:extLst>
                <a:ext uri="{FF2B5EF4-FFF2-40B4-BE49-F238E27FC236}">
                  <a16:creationId xmlns:a16="http://schemas.microsoft.com/office/drawing/2014/main" id="{178791A6-7F9C-4B17-9D37-04814928E1DB}"/>
                </a:ext>
              </a:extLst>
            </p:cNvPr>
            <p:cNvGrpSpPr/>
            <p:nvPr/>
          </p:nvGrpSpPr>
          <p:grpSpPr>
            <a:xfrm>
              <a:off x="579044" y="210634"/>
              <a:ext cx="473248" cy="473248"/>
              <a:chOff x="4309831" y="1637496"/>
              <a:chExt cx="473248" cy="473248"/>
            </a:xfrm>
          </p:grpSpPr>
          <p:sp>
            <p:nvSpPr>
              <p:cNvPr id="18" name="圆角矩形 34">
                <a:extLst>
                  <a:ext uri="{FF2B5EF4-FFF2-40B4-BE49-F238E27FC236}">
                    <a16:creationId xmlns:a16="http://schemas.microsoft.com/office/drawing/2014/main" id="{258369B9-D7D8-480D-B245-2FA488B4A80C}"/>
                  </a:ext>
                </a:extLst>
              </p:cNvPr>
              <p:cNvSpPr/>
              <p:nvPr/>
            </p:nvSpPr>
            <p:spPr>
              <a:xfrm>
                <a:off x="4309831" y="1637496"/>
                <a:ext cx="473248" cy="473248"/>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9" name="Freeform 173">
                <a:extLst>
                  <a:ext uri="{FF2B5EF4-FFF2-40B4-BE49-F238E27FC236}">
                    <a16:creationId xmlns:a16="http://schemas.microsoft.com/office/drawing/2014/main" id="{9897C728-F298-4D72-A0CB-122F9D8B9A17}"/>
                  </a:ext>
                </a:extLst>
              </p:cNvPr>
              <p:cNvSpPr>
                <a:spLocks noEditPoints="1"/>
              </p:cNvSpPr>
              <p:nvPr/>
            </p:nvSpPr>
            <p:spPr bwMode="auto">
              <a:xfrm>
                <a:off x="4395657" y="1754440"/>
                <a:ext cx="301596" cy="268504"/>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spTree>
    <p:extLst>
      <p:ext uri="{BB962C8B-B14F-4D97-AF65-F5344CB8AC3E}">
        <p14:creationId xmlns:p14="http://schemas.microsoft.com/office/powerpoint/2010/main" val="2604077281"/>
      </p:ext>
    </p:extLst>
  </p:cSld>
  <p:clrMapOvr>
    <a:masterClrMapping/>
  </p:clrMapOvr>
  <mc:AlternateContent xmlns:mc="http://schemas.openxmlformats.org/markup-compatibility/2006" xmlns:p14="http://schemas.microsoft.com/office/powerpoint/2010/main">
    <mc:Choice Requires="p14">
      <p:transition spd="slow" p14:dur="1600" advTm="33605">
        <p:blinds dir="vert"/>
      </p:transition>
    </mc:Choice>
    <mc:Fallback xmlns="">
      <p:transition spd="slow" advTm="33605">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1800"/>
                            </p:stCondLst>
                            <p:childTnLst>
                              <p:par>
                                <p:cTn id="11" presetID="14" presetClass="entr" presetSubtype="10" fill="hold" grpId="0" nodeType="afterEffect">
                                  <p:stCondLst>
                                    <p:cond delay="0"/>
                                  </p:stCondLst>
                                  <p:childTnLst>
                                    <p:set>
                                      <p:cBhvr>
                                        <p:cTn id="12" dur="1" fill="hold">
                                          <p:stCondLst>
                                            <p:cond delay="0"/>
                                          </p:stCondLst>
                                        </p:cTn>
                                        <p:tgtEl>
                                          <p:spTgt spid="67"/>
                                        </p:tgtEl>
                                        <p:attrNameLst>
                                          <p:attrName>style.visibility</p:attrName>
                                        </p:attrNameLst>
                                      </p:cBhvr>
                                      <p:to>
                                        <p:strVal val="visible"/>
                                      </p:to>
                                    </p:set>
                                    <p:animEffect transition="in" filter="randombar(horizontal)">
                                      <p:cBhvr>
                                        <p:cTn id="13" dur="500"/>
                                        <p:tgtEl>
                                          <p:spTgt spid="67"/>
                                        </p:tgtEl>
                                      </p:cBhvr>
                                    </p:animEffect>
                                  </p:childTnLst>
                                </p:cTn>
                              </p:par>
                            </p:childTnLst>
                          </p:cTn>
                        </p:par>
                        <p:par>
                          <p:cTn id="14" fill="hold">
                            <p:stCondLst>
                              <p:cond delay="2300"/>
                            </p:stCondLst>
                            <p:childTnLst>
                              <p:par>
                                <p:cTn id="15" presetID="2" presetClass="entr" presetSubtype="8" decel="100000" fill="hold" nodeType="after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0-#ppt_w/2"/>
                                          </p:val>
                                        </p:tav>
                                        <p:tav tm="100000">
                                          <p:val>
                                            <p:strVal val="#ppt_x"/>
                                          </p:val>
                                        </p:tav>
                                      </p:tavLst>
                                    </p:anim>
                                    <p:anim calcmode="lin" valueType="num">
                                      <p:cBhvr additive="base">
                                        <p:cTn id="18"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6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rotWithShape="1">
          <a:blip r:embed="rId3">
            <a:extLst>
              <a:ext uri="{28A0092B-C50C-407E-A947-70E740481C1C}">
                <a14:useLocalDpi xmlns:a14="http://schemas.microsoft.com/office/drawing/2010/main" val="0"/>
              </a:ext>
            </a:extLst>
          </a:blip>
          <a:srcRect r="6654"/>
          <a:stretch/>
        </p:blipFill>
        <p:spPr>
          <a:xfrm>
            <a:off x="-3744" y="0"/>
            <a:ext cx="4267810" cy="6858000"/>
          </a:xfrm>
          <a:prstGeom prst="rect">
            <a:avLst/>
          </a:prstGeom>
        </p:spPr>
      </p:pic>
      <p:sp>
        <p:nvSpPr>
          <p:cNvPr id="8" name="矩形 7"/>
          <p:cNvSpPr/>
          <p:nvPr/>
        </p:nvSpPr>
        <p:spPr>
          <a:xfrm>
            <a:off x="4267199" y="0"/>
            <a:ext cx="108000" cy="6858000"/>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矩形 12"/>
          <p:cNvSpPr/>
          <p:nvPr/>
        </p:nvSpPr>
        <p:spPr>
          <a:xfrm>
            <a:off x="-2" y="2749550"/>
            <a:ext cx="4680000" cy="1440000"/>
          </a:xfrm>
          <a:prstGeom prst="rect">
            <a:avLst/>
          </a:prstGeom>
          <a:solidFill>
            <a:srgbClr val="06518A">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1425714" y="2907641"/>
            <a:ext cx="1415772" cy="830997"/>
          </a:xfrm>
          <a:prstGeom prst="rect">
            <a:avLst/>
          </a:prstGeom>
          <a:noFill/>
        </p:spPr>
        <p:txBody>
          <a:bodyPr wrap="none" rtlCol="0">
            <a:spAutoFit/>
          </a:bodyPr>
          <a:lstStyle/>
          <a:p>
            <a:r>
              <a:rPr lang="zh-CN" altLang="en-US" sz="4800" dirty="0">
                <a:solidFill>
                  <a:schemeClr val="bg1"/>
                </a:solidFill>
                <a:cs typeface="+mn-ea"/>
                <a:sym typeface="+mn-lt"/>
              </a:rPr>
              <a:t>目录</a:t>
            </a:r>
          </a:p>
        </p:txBody>
      </p:sp>
      <p:sp>
        <p:nvSpPr>
          <p:cNvPr id="14" name="矩形 13"/>
          <p:cNvSpPr/>
          <p:nvPr/>
        </p:nvSpPr>
        <p:spPr>
          <a:xfrm>
            <a:off x="1459377" y="3607143"/>
            <a:ext cx="1319592" cy="369332"/>
          </a:xfrm>
          <a:prstGeom prst="rect">
            <a:avLst/>
          </a:prstGeom>
        </p:spPr>
        <p:txBody>
          <a:bodyPr wrap="none">
            <a:spAutoFit/>
          </a:bodyPr>
          <a:lstStyle/>
          <a:p>
            <a:r>
              <a:rPr lang="en-US" altLang="zh-CN" dirty="0">
                <a:solidFill>
                  <a:schemeClr val="bg1"/>
                </a:solidFill>
                <a:cs typeface="+mn-ea"/>
                <a:sym typeface="+mn-lt"/>
              </a:rPr>
              <a:t>CONTENTS</a:t>
            </a:r>
            <a:endParaRPr lang="zh-CN" altLang="en-US" dirty="0">
              <a:solidFill>
                <a:schemeClr val="bg1"/>
              </a:solidFill>
              <a:cs typeface="+mn-ea"/>
              <a:sym typeface="+mn-lt"/>
            </a:endParaRPr>
          </a:p>
        </p:txBody>
      </p:sp>
      <p:sp>
        <p:nvSpPr>
          <p:cNvPr id="6" name="文本框 5"/>
          <p:cNvSpPr txBox="1"/>
          <p:nvPr/>
        </p:nvSpPr>
        <p:spPr>
          <a:xfrm>
            <a:off x="6105714" y="1952349"/>
            <a:ext cx="1040670" cy="400110"/>
          </a:xfrm>
          <a:prstGeom prst="rect">
            <a:avLst/>
          </a:prstGeom>
          <a:noFill/>
        </p:spPr>
        <p:txBody>
          <a:bodyPr wrap="none" rtlCol="0">
            <a:spAutoFit/>
          </a:bodyPr>
          <a:lstStyle/>
          <a:p>
            <a:r>
              <a:rPr lang="en-US" altLang="zh-CN" sz="2000" dirty="0">
                <a:solidFill>
                  <a:srgbClr val="06518A"/>
                </a:solidFill>
                <a:cs typeface="+mn-ea"/>
                <a:sym typeface="+mn-lt"/>
              </a:rPr>
              <a:t>01.</a:t>
            </a:r>
            <a:r>
              <a:rPr lang="zh-CN" altLang="en-US" sz="2000" dirty="0">
                <a:solidFill>
                  <a:srgbClr val="06518A"/>
                </a:solidFill>
                <a:cs typeface="+mn-ea"/>
                <a:sym typeface="+mn-lt"/>
              </a:rPr>
              <a:t>定义</a:t>
            </a:r>
          </a:p>
        </p:txBody>
      </p:sp>
      <p:sp>
        <p:nvSpPr>
          <p:cNvPr id="100" name="文本框 99"/>
          <p:cNvSpPr txBox="1"/>
          <p:nvPr/>
        </p:nvSpPr>
        <p:spPr>
          <a:xfrm>
            <a:off x="9081142" y="1925349"/>
            <a:ext cx="1633781" cy="400110"/>
          </a:xfrm>
          <a:prstGeom prst="rect">
            <a:avLst/>
          </a:prstGeom>
          <a:noFill/>
        </p:spPr>
        <p:txBody>
          <a:bodyPr wrap="none" rtlCol="0">
            <a:spAutoFit/>
          </a:bodyPr>
          <a:lstStyle/>
          <a:p>
            <a:r>
              <a:rPr lang="en-US" altLang="zh-CN" sz="2000" dirty="0">
                <a:solidFill>
                  <a:srgbClr val="06518A"/>
                </a:solidFill>
                <a:cs typeface="+mn-ea"/>
                <a:sym typeface="+mn-lt"/>
              </a:rPr>
              <a:t>02.</a:t>
            </a:r>
            <a:r>
              <a:rPr lang="zh-CN" altLang="en-US" sz="2000" dirty="0">
                <a:solidFill>
                  <a:srgbClr val="06518A"/>
                </a:solidFill>
                <a:cs typeface="+mn-ea"/>
                <a:sym typeface="+mn-lt"/>
              </a:rPr>
              <a:t>发展阶段</a:t>
            </a:r>
          </a:p>
        </p:txBody>
      </p:sp>
      <p:sp>
        <p:nvSpPr>
          <p:cNvPr id="110" name="文本框 109"/>
          <p:cNvSpPr txBox="1"/>
          <p:nvPr/>
        </p:nvSpPr>
        <p:spPr>
          <a:xfrm>
            <a:off x="6104545" y="3294013"/>
            <a:ext cx="1632178" cy="400110"/>
          </a:xfrm>
          <a:prstGeom prst="rect">
            <a:avLst/>
          </a:prstGeom>
          <a:noFill/>
        </p:spPr>
        <p:txBody>
          <a:bodyPr wrap="none" rtlCol="0">
            <a:spAutoFit/>
          </a:bodyPr>
          <a:lstStyle/>
          <a:p>
            <a:r>
              <a:rPr lang="en-US" altLang="zh-CN" sz="2000" dirty="0">
                <a:solidFill>
                  <a:srgbClr val="06518A"/>
                </a:solidFill>
                <a:cs typeface="+mn-ea"/>
                <a:sym typeface="+mn-lt"/>
              </a:rPr>
              <a:t>03.</a:t>
            </a:r>
            <a:r>
              <a:rPr lang="zh-CN" altLang="en-US" sz="2000" dirty="0">
                <a:solidFill>
                  <a:srgbClr val="06518A"/>
                </a:solidFill>
                <a:cs typeface="+mn-ea"/>
                <a:sym typeface="+mn-lt"/>
              </a:rPr>
              <a:t>研究成果</a:t>
            </a:r>
          </a:p>
        </p:txBody>
      </p:sp>
      <p:sp>
        <p:nvSpPr>
          <p:cNvPr id="120" name="文本框 119"/>
          <p:cNvSpPr txBox="1"/>
          <p:nvPr/>
        </p:nvSpPr>
        <p:spPr>
          <a:xfrm>
            <a:off x="9081142" y="3286613"/>
            <a:ext cx="1643399" cy="400110"/>
          </a:xfrm>
          <a:prstGeom prst="rect">
            <a:avLst/>
          </a:prstGeom>
          <a:noFill/>
        </p:spPr>
        <p:txBody>
          <a:bodyPr wrap="none" rtlCol="0">
            <a:spAutoFit/>
          </a:bodyPr>
          <a:lstStyle/>
          <a:p>
            <a:r>
              <a:rPr lang="en-US" altLang="zh-CN" sz="2000" dirty="0">
                <a:solidFill>
                  <a:srgbClr val="06518A"/>
                </a:solidFill>
                <a:cs typeface="+mn-ea"/>
                <a:sym typeface="+mn-lt"/>
              </a:rPr>
              <a:t>04.</a:t>
            </a:r>
            <a:r>
              <a:rPr lang="zh-CN" altLang="en-US" sz="2000" dirty="0">
                <a:solidFill>
                  <a:srgbClr val="06518A"/>
                </a:solidFill>
                <a:cs typeface="+mn-ea"/>
                <a:sym typeface="+mn-lt"/>
              </a:rPr>
              <a:t>未来展望</a:t>
            </a:r>
          </a:p>
        </p:txBody>
      </p:sp>
      <p:sp>
        <p:nvSpPr>
          <p:cNvPr id="130" name="文本框 129"/>
          <p:cNvSpPr txBox="1"/>
          <p:nvPr/>
        </p:nvSpPr>
        <p:spPr>
          <a:xfrm>
            <a:off x="6096000" y="4629382"/>
            <a:ext cx="1635384" cy="400110"/>
          </a:xfrm>
          <a:prstGeom prst="rect">
            <a:avLst/>
          </a:prstGeom>
          <a:noFill/>
        </p:spPr>
        <p:txBody>
          <a:bodyPr wrap="none" rtlCol="0">
            <a:spAutoFit/>
          </a:bodyPr>
          <a:lstStyle/>
          <a:p>
            <a:r>
              <a:rPr lang="en-US" altLang="zh-CN" sz="2000" dirty="0">
                <a:solidFill>
                  <a:srgbClr val="06518A"/>
                </a:solidFill>
                <a:cs typeface="+mn-ea"/>
                <a:sym typeface="+mn-lt"/>
              </a:rPr>
              <a:t>05.</a:t>
            </a:r>
            <a:r>
              <a:rPr lang="zh-CN" altLang="en-US" sz="2000" dirty="0">
                <a:solidFill>
                  <a:srgbClr val="06518A"/>
                </a:solidFill>
                <a:cs typeface="+mn-ea"/>
                <a:sym typeface="+mn-lt"/>
              </a:rPr>
              <a:t>实际示例</a:t>
            </a:r>
          </a:p>
        </p:txBody>
      </p:sp>
      <p:grpSp>
        <p:nvGrpSpPr>
          <p:cNvPr id="12" name="组合 11"/>
          <p:cNvGrpSpPr/>
          <p:nvPr/>
        </p:nvGrpSpPr>
        <p:grpSpPr>
          <a:xfrm>
            <a:off x="5436954" y="4539749"/>
            <a:ext cx="576580" cy="576580"/>
            <a:chOff x="8407459" y="4547442"/>
            <a:chExt cx="576580" cy="576580"/>
          </a:xfrm>
        </p:grpSpPr>
        <p:sp>
          <p:nvSpPr>
            <p:cNvPr id="142" name="圆角矩形 141"/>
            <p:cNvSpPr/>
            <p:nvPr/>
          </p:nvSpPr>
          <p:spPr>
            <a:xfrm>
              <a:off x="8407459" y="4547442"/>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72" name="Freeform 173"/>
            <p:cNvSpPr>
              <a:spLocks noEditPoints="1"/>
            </p:cNvSpPr>
            <p:nvPr/>
          </p:nvSpPr>
          <p:spPr bwMode="auto">
            <a:xfrm>
              <a:off x="8512025" y="4689920"/>
              <a:ext cx="367449" cy="327131"/>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solidFill>
              <a:srgbClr val="06518A"/>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7" name="组合 6"/>
          <p:cNvGrpSpPr/>
          <p:nvPr/>
        </p:nvGrpSpPr>
        <p:grpSpPr>
          <a:xfrm>
            <a:off x="8407459" y="3205778"/>
            <a:ext cx="576580" cy="576580"/>
            <a:chOff x="8407459" y="3205778"/>
            <a:chExt cx="576580" cy="576580"/>
          </a:xfrm>
        </p:grpSpPr>
        <p:sp>
          <p:nvSpPr>
            <p:cNvPr id="122" name="圆角矩形 121"/>
            <p:cNvSpPr/>
            <p:nvPr/>
          </p:nvSpPr>
          <p:spPr>
            <a:xfrm>
              <a:off x="8407459" y="3205778"/>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74" name="Freeform 151"/>
            <p:cNvSpPr>
              <a:spLocks noEditPoints="1"/>
            </p:cNvSpPr>
            <p:nvPr/>
          </p:nvSpPr>
          <p:spPr bwMode="auto">
            <a:xfrm>
              <a:off x="8588668" y="3301413"/>
              <a:ext cx="214160" cy="385310"/>
            </a:xfrm>
            <a:custGeom>
              <a:avLst/>
              <a:gdLst>
                <a:gd name="T0" fmla="*/ 65 w 101"/>
                <a:gd name="T1" fmla="*/ 61 h 182"/>
                <a:gd name="T2" fmla="*/ 52 w 101"/>
                <a:gd name="T3" fmla="*/ 55 h 182"/>
                <a:gd name="T4" fmla="*/ 15 w 101"/>
                <a:gd name="T5" fmla="*/ 86 h 182"/>
                <a:gd name="T6" fmla="*/ 15 w 101"/>
                <a:gd name="T7" fmla="*/ 90 h 182"/>
                <a:gd name="T8" fmla="*/ 19 w 101"/>
                <a:gd name="T9" fmla="*/ 90 h 182"/>
                <a:gd name="T10" fmla="*/ 37 w 101"/>
                <a:gd name="T11" fmla="*/ 79 h 182"/>
                <a:gd name="T12" fmla="*/ 18 w 101"/>
                <a:gd name="T13" fmla="*/ 120 h 182"/>
                <a:gd name="T14" fmla="*/ 1 w 101"/>
                <a:gd name="T15" fmla="*/ 155 h 182"/>
                <a:gd name="T16" fmla="*/ 5 w 101"/>
                <a:gd name="T17" fmla="*/ 175 h 182"/>
                <a:gd name="T18" fmla="*/ 20 w 101"/>
                <a:gd name="T19" fmla="*/ 182 h 182"/>
                <a:gd name="T20" fmla="*/ 59 w 101"/>
                <a:gd name="T21" fmla="*/ 164 h 182"/>
                <a:gd name="T22" fmla="*/ 59 w 101"/>
                <a:gd name="T23" fmla="*/ 160 h 182"/>
                <a:gd name="T24" fmla="*/ 56 w 101"/>
                <a:gd name="T25" fmla="*/ 158 h 182"/>
                <a:gd name="T26" fmla="*/ 39 w 101"/>
                <a:gd name="T27" fmla="*/ 160 h 182"/>
                <a:gd name="T28" fmla="*/ 38 w 101"/>
                <a:gd name="T29" fmla="*/ 160 h 182"/>
                <a:gd name="T30" fmla="*/ 51 w 101"/>
                <a:gd name="T31" fmla="*/ 129 h 182"/>
                <a:gd name="T32" fmla="*/ 65 w 101"/>
                <a:gd name="T33" fmla="*/ 61 h 182"/>
                <a:gd name="T34" fmla="*/ 33 w 101"/>
                <a:gd name="T35" fmla="*/ 163 h 182"/>
                <a:gd name="T36" fmla="*/ 39 w 101"/>
                <a:gd name="T37" fmla="*/ 166 h 182"/>
                <a:gd name="T38" fmla="*/ 46 w 101"/>
                <a:gd name="T39" fmla="*/ 166 h 182"/>
                <a:gd name="T40" fmla="*/ 20 w 101"/>
                <a:gd name="T41" fmla="*/ 176 h 182"/>
                <a:gd name="T42" fmla="*/ 10 w 101"/>
                <a:gd name="T43" fmla="*/ 171 h 182"/>
                <a:gd name="T44" fmla="*/ 7 w 101"/>
                <a:gd name="T45" fmla="*/ 157 h 182"/>
                <a:gd name="T46" fmla="*/ 23 w 101"/>
                <a:gd name="T47" fmla="*/ 123 h 182"/>
                <a:gd name="T48" fmla="*/ 43 w 101"/>
                <a:gd name="T49" fmla="*/ 81 h 182"/>
                <a:gd name="T50" fmla="*/ 43 w 101"/>
                <a:gd name="T51" fmla="*/ 75 h 182"/>
                <a:gd name="T52" fmla="*/ 39 w 101"/>
                <a:gd name="T53" fmla="*/ 73 h 182"/>
                <a:gd name="T54" fmla="*/ 31 w 101"/>
                <a:gd name="T55" fmla="*/ 76 h 182"/>
                <a:gd name="T56" fmla="*/ 52 w 101"/>
                <a:gd name="T57" fmla="*/ 61 h 182"/>
                <a:gd name="T58" fmla="*/ 61 w 101"/>
                <a:gd name="T59" fmla="*/ 65 h 182"/>
                <a:gd name="T60" fmla="*/ 46 w 101"/>
                <a:gd name="T61" fmla="*/ 126 h 182"/>
                <a:gd name="T62" fmla="*/ 33 w 101"/>
                <a:gd name="T63" fmla="*/ 163 h 182"/>
                <a:gd name="T64" fmla="*/ 76 w 101"/>
                <a:gd name="T65" fmla="*/ 0 h 182"/>
                <a:gd name="T66" fmla="*/ 50 w 101"/>
                <a:gd name="T67" fmla="*/ 26 h 182"/>
                <a:gd name="T68" fmla="*/ 76 w 101"/>
                <a:gd name="T69" fmla="*/ 51 h 182"/>
                <a:gd name="T70" fmla="*/ 101 w 101"/>
                <a:gd name="T71" fmla="*/ 26 h 182"/>
                <a:gd name="T72" fmla="*/ 76 w 101"/>
                <a:gd name="T73" fmla="*/ 0 h 182"/>
                <a:gd name="T74" fmla="*/ 76 w 101"/>
                <a:gd name="T75" fmla="*/ 45 h 182"/>
                <a:gd name="T76" fmla="*/ 56 w 101"/>
                <a:gd name="T77" fmla="*/ 26 h 182"/>
                <a:gd name="T78" fmla="*/ 76 w 101"/>
                <a:gd name="T79" fmla="*/ 6 h 182"/>
                <a:gd name="T80" fmla="*/ 95 w 101"/>
                <a:gd name="T81" fmla="*/ 26 h 182"/>
                <a:gd name="T82" fmla="*/ 76 w 101"/>
                <a:gd name="T83" fmla="*/ 4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1" h="182">
                  <a:moveTo>
                    <a:pt x="65" y="61"/>
                  </a:moveTo>
                  <a:cubicBezTo>
                    <a:pt x="61" y="57"/>
                    <a:pt x="56" y="55"/>
                    <a:pt x="52" y="55"/>
                  </a:cubicBezTo>
                  <a:cubicBezTo>
                    <a:pt x="39" y="55"/>
                    <a:pt x="27" y="70"/>
                    <a:pt x="15" y="86"/>
                  </a:cubicBezTo>
                  <a:cubicBezTo>
                    <a:pt x="14" y="87"/>
                    <a:pt x="14" y="89"/>
                    <a:pt x="15" y="90"/>
                  </a:cubicBezTo>
                  <a:cubicBezTo>
                    <a:pt x="16" y="91"/>
                    <a:pt x="18" y="91"/>
                    <a:pt x="19" y="90"/>
                  </a:cubicBezTo>
                  <a:cubicBezTo>
                    <a:pt x="25" y="85"/>
                    <a:pt x="33" y="80"/>
                    <a:pt x="37" y="79"/>
                  </a:cubicBezTo>
                  <a:cubicBezTo>
                    <a:pt x="35" y="86"/>
                    <a:pt x="26" y="104"/>
                    <a:pt x="18" y="120"/>
                  </a:cubicBezTo>
                  <a:cubicBezTo>
                    <a:pt x="8" y="140"/>
                    <a:pt x="2" y="151"/>
                    <a:pt x="1" y="155"/>
                  </a:cubicBezTo>
                  <a:cubicBezTo>
                    <a:pt x="0" y="160"/>
                    <a:pt x="0" y="169"/>
                    <a:pt x="5" y="175"/>
                  </a:cubicBezTo>
                  <a:cubicBezTo>
                    <a:pt x="9" y="180"/>
                    <a:pt x="14" y="182"/>
                    <a:pt x="20" y="182"/>
                  </a:cubicBezTo>
                  <a:cubicBezTo>
                    <a:pt x="31" y="182"/>
                    <a:pt x="43" y="176"/>
                    <a:pt x="59" y="164"/>
                  </a:cubicBezTo>
                  <a:cubicBezTo>
                    <a:pt x="60" y="163"/>
                    <a:pt x="60" y="161"/>
                    <a:pt x="59" y="160"/>
                  </a:cubicBezTo>
                  <a:cubicBezTo>
                    <a:pt x="59" y="159"/>
                    <a:pt x="57" y="158"/>
                    <a:pt x="56" y="158"/>
                  </a:cubicBezTo>
                  <a:cubicBezTo>
                    <a:pt x="56" y="158"/>
                    <a:pt x="48" y="160"/>
                    <a:pt x="39" y="160"/>
                  </a:cubicBezTo>
                  <a:cubicBezTo>
                    <a:pt x="39" y="160"/>
                    <a:pt x="38" y="160"/>
                    <a:pt x="38" y="160"/>
                  </a:cubicBezTo>
                  <a:cubicBezTo>
                    <a:pt x="38" y="159"/>
                    <a:pt x="36" y="154"/>
                    <a:pt x="51" y="129"/>
                  </a:cubicBezTo>
                  <a:cubicBezTo>
                    <a:pt x="65" y="104"/>
                    <a:pt x="80" y="73"/>
                    <a:pt x="65" y="61"/>
                  </a:cubicBezTo>
                  <a:close/>
                  <a:moveTo>
                    <a:pt x="33" y="163"/>
                  </a:moveTo>
                  <a:cubicBezTo>
                    <a:pt x="34" y="164"/>
                    <a:pt x="35" y="166"/>
                    <a:pt x="39" y="166"/>
                  </a:cubicBezTo>
                  <a:cubicBezTo>
                    <a:pt x="42" y="166"/>
                    <a:pt x="44" y="166"/>
                    <a:pt x="46" y="166"/>
                  </a:cubicBezTo>
                  <a:cubicBezTo>
                    <a:pt x="33" y="174"/>
                    <a:pt x="25" y="176"/>
                    <a:pt x="20" y="176"/>
                  </a:cubicBezTo>
                  <a:cubicBezTo>
                    <a:pt x="16" y="176"/>
                    <a:pt x="12" y="175"/>
                    <a:pt x="10" y="171"/>
                  </a:cubicBezTo>
                  <a:cubicBezTo>
                    <a:pt x="6" y="167"/>
                    <a:pt x="6" y="160"/>
                    <a:pt x="7" y="157"/>
                  </a:cubicBezTo>
                  <a:cubicBezTo>
                    <a:pt x="8" y="153"/>
                    <a:pt x="15" y="138"/>
                    <a:pt x="23" y="123"/>
                  </a:cubicBezTo>
                  <a:cubicBezTo>
                    <a:pt x="32" y="105"/>
                    <a:pt x="41" y="87"/>
                    <a:pt x="43" y="81"/>
                  </a:cubicBezTo>
                  <a:cubicBezTo>
                    <a:pt x="44" y="80"/>
                    <a:pt x="44" y="77"/>
                    <a:pt x="43" y="75"/>
                  </a:cubicBezTo>
                  <a:cubicBezTo>
                    <a:pt x="42" y="74"/>
                    <a:pt x="41" y="73"/>
                    <a:pt x="39" y="73"/>
                  </a:cubicBezTo>
                  <a:cubicBezTo>
                    <a:pt x="37" y="73"/>
                    <a:pt x="34" y="74"/>
                    <a:pt x="31" y="76"/>
                  </a:cubicBezTo>
                  <a:cubicBezTo>
                    <a:pt x="38" y="67"/>
                    <a:pt x="45" y="61"/>
                    <a:pt x="52" y="61"/>
                  </a:cubicBezTo>
                  <a:cubicBezTo>
                    <a:pt x="55" y="61"/>
                    <a:pt x="58" y="63"/>
                    <a:pt x="61" y="65"/>
                  </a:cubicBezTo>
                  <a:cubicBezTo>
                    <a:pt x="74" y="76"/>
                    <a:pt x="53" y="113"/>
                    <a:pt x="46" y="126"/>
                  </a:cubicBezTo>
                  <a:cubicBezTo>
                    <a:pt x="30" y="152"/>
                    <a:pt x="31" y="159"/>
                    <a:pt x="33" y="163"/>
                  </a:cubicBezTo>
                  <a:close/>
                  <a:moveTo>
                    <a:pt x="76" y="0"/>
                  </a:moveTo>
                  <a:cubicBezTo>
                    <a:pt x="62" y="0"/>
                    <a:pt x="50" y="12"/>
                    <a:pt x="50" y="26"/>
                  </a:cubicBezTo>
                  <a:cubicBezTo>
                    <a:pt x="50" y="40"/>
                    <a:pt x="62" y="51"/>
                    <a:pt x="76" y="51"/>
                  </a:cubicBezTo>
                  <a:cubicBezTo>
                    <a:pt x="90" y="51"/>
                    <a:pt x="101" y="40"/>
                    <a:pt x="101" y="26"/>
                  </a:cubicBezTo>
                  <a:cubicBezTo>
                    <a:pt x="101" y="12"/>
                    <a:pt x="90" y="0"/>
                    <a:pt x="76" y="0"/>
                  </a:cubicBezTo>
                  <a:close/>
                  <a:moveTo>
                    <a:pt x="76" y="45"/>
                  </a:moveTo>
                  <a:cubicBezTo>
                    <a:pt x="65" y="45"/>
                    <a:pt x="56" y="37"/>
                    <a:pt x="56" y="26"/>
                  </a:cubicBezTo>
                  <a:cubicBezTo>
                    <a:pt x="56" y="15"/>
                    <a:pt x="65" y="6"/>
                    <a:pt x="76" y="6"/>
                  </a:cubicBezTo>
                  <a:cubicBezTo>
                    <a:pt x="87" y="6"/>
                    <a:pt x="95" y="15"/>
                    <a:pt x="95" y="26"/>
                  </a:cubicBezTo>
                  <a:cubicBezTo>
                    <a:pt x="95" y="37"/>
                    <a:pt x="87" y="45"/>
                    <a:pt x="76" y="45"/>
                  </a:cubicBezTo>
                  <a:close/>
                </a:path>
              </a:pathLst>
            </a:custGeom>
            <a:solidFill>
              <a:srgbClr val="06518A"/>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3" name="组合 2"/>
          <p:cNvGrpSpPr/>
          <p:nvPr/>
        </p:nvGrpSpPr>
        <p:grpSpPr>
          <a:xfrm>
            <a:off x="5432031" y="1864114"/>
            <a:ext cx="576580" cy="576580"/>
            <a:chOff x="5432031" y="1864114"/>
            <a:chExt cx="576580" cy="576580"/>
          </a:xfrm>
        </p:grpSpPr>
        <p:sp>
          <p:nvSpPr>
            <p:cNvPr id="20" name="圆角矩形 19"/>
            <p:cNvSpPr/>
            <p:nvPr/>
          </p:nvSpPr>
          <p:spPr>
            <a:xfrm>
              <a:off x="5432031" y="1864114"/>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196" name="组合 195"/>
            <p:cNvGrpSpPr/>
            <p:nvPr/>
          </p:nvGrpSpPr>
          <p:grpSpPr>
            <a:xfrm>
              <a:off x="5557436" y="2014381"/>
              <a:ext cx="325770" cy="276046"/>
              <a:chOff x="5552622" y="2014381"/>
              <a:chExt cx="325770" cy="276046"/>
            </a:xfrm>
            <a:solidFill>
              <a:srgbClr val="002060"/>
            </a:solidFill>
          </p:grpSpPr>
          <p:grpSp>
            <p:nvGrpSpPr>
              <p:cNvPr id="189" name="组合 188"/>
              <p:cNvGrpSpPr/>
              <p:nvPr/>
            </p:nvGrpSpPr>
            <p:grpSpPr>
              <a:xfrm>
                <a:off x="5552622" y="2014381"/>
                <a:ext cx="325770" cy="54000"/>
                <a:chOff x="5545930" y="2014381"/>
                <a:chExt cx="325770" cy="54000"/>
              </a:xfrm>
              <a:grpFill/>
            </p:grpSpPr>
            <p:sp>
              <p:nvSpPr>
                <p:cNvPr id="186" name="椭圆 185"/>
                <p:cNvSpPr>
                  <a:spLocks noChangeAspect="1"/>
                </p:cNvSpPr>
                <p:nvPr/>
              </p:nvSpPr>
              <p:spPr>
                <a:xfrm>
                  <a:off x="5545930" y="2014381"/>
                  <a:ext cx="54000" cy="54000"/>
                </a:xfrm>
                <a:prstGeom prst="ellipse">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88" name="矩形 187"/>
                <p:cNvSpPr/>
                <p:nvPr/>
              </p:nvSpPr>
              <p:spPr>
                <a:xfrm>
                  <a:off x="5619700" y="2034181"/>
                  <a:ext cx="252000" cy="14400"/>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190" name="组合 189"/>
              <p:cNvGrpSpPr/>
              <p:nvPr/>
            </p:nvGrpSpPr>
            <p:grpSpPr>
              <a:xfrm>
                <a:off x="5552622" y="2125404"/>
                <a:ext cx="325770" cy="54000"/>
                <a:chOff x="5545930" y="2014381"/>
                <a:chExt cx="325770" cy="54000"/>
              </a:xfrm>
              <a:grpFill/>
            </p:grpSpPr>
            <p:sp>
              <p:nvSpPr>
                <p:cNvPr id="191" name="椭圆 190"/>
                <p:cNvSpPr>
                  <a:spLocks noChangeAspect="1"/>
                </p:cNvSpPr>
                <p:nvPr/>
              </p:nvSpPr>
              <p:spPr>
                <a:xfrm>
                  <a:off x="5545930" y="2014381"/>
                  <a:ext cx="54000" cy="54000"/>
                </a:xfrm>
                <a:prstGeom prst="ellipse">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92" name="矩形 191"/>
                <p:cNvSpPr/>
                <p:nvPr/>
              </p:nvSpPr>
              <p:spPr>
                <a:xfrm>
                  <a:off x="5619700" y="2034181"/>
                  <a:ext cx="252000" cy="14400"/>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193" name="组合 192"/>
              <p:cNvGrpSpPr/>
              <p:nvPr/>
            </p:nvGrpSpPr>
            <p:grpSpPr>
              <a:xfrm>
                <a:off x="5552622" y="2236427"/>
                <a:ext cx="325770" cy="54000"/>
                <a:chOff x="5545930" y="2014381"/>
                <a:chExt cx="325770" cy="54000"/>
              </a:xfrm>
              <a:grpFill/>
            </p:grpSpPr>
            <p:sp>
              <p:nvSpPr>
                <p:cNvPr id="194" name="椭圆 193"/>
                <p:cNvSpPr>
                  <a:spLocks noChangeAspect="1"/>
                </p:cNvSpPr>
                <p:nvPr/>
              </p:nvSpPr>
              <p:spPr>
                <a:xfrm>
                  <a:off x="5545930" y="2014381"/>
                  <a:ext cx="54000" cy="54000"/>
                </a:xfrm>
                <a:prstGeom prst="ellipse">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95" name="矩形 194"/>
                <p:cNvSpPr/>
                <p:nvPr/>
              </p:nvSpPr>
              <p:spPr>
                <a:xfrm>
                  <a:off x="5619700" y="2034181"/>
                  <a:ext cx="252000" cy="14400"/>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grpSp>
      <p:grpSp>
        <p:nvGrpSpPr>
          <p:cNvPr id="10" name="组合 9"/>
          <p:cNvGrpSpPr/>
          <p:nvPr/>
        </p:nvGrpSpPr>
        <p:grpSpPr>
          <a:xfrm>
            <a:off x="5432031" y="3205778"/>
            <a:ext cx="576580" cy="576580"/>
            <a:chOff x="5432031" y="3205778"/>
            <a:chExt cx="576580" cy="576580"/>
          </a:xfrm>
        </p:grpSpPr>
        <p:sp>
          <p:nvSpPr>
            <p:cNvPr id="112" name="圆角矩形 111"/>
            <p:cNvSpPr/>
            <p:nvPr/>
          </p:nvSpPr>
          <p:spPr>
            <a:xfrm>
              <a:off x="5432031" y="3205778"/>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97" name="Freeform 189"/>
            <p:cNvSpPr>
              <a:spLocks noEditPoints="1"/>
            </p:cNvSpPr>
            <p:nvPr/>
          </p:nvSpPr>
          <p:spPr bwMode="auto">
            <a:xfrm>
              <a:off x="5527965" y="3301413"/>
              <a:ext cx="388022" cy="388022"/>
            </a:xfrm>
            <a:custGeom>
              <a:avLst/>
              <a:gdLst>
                <a:gd name="T0" fmla="*/ 148 w 170"/>
                <a:gd name="T1" fmla="*/ 69 h 170"/>
                <a:gd name="T2" fmla="*/ 150 w 170"/>
                <a:gd name="T3" fmla="*/ 41 h 170"/>
                <a:gd name="T4" fmla="*/ 141 w 170"/>
                <a:gd name="T5" fmla="*/ 21 h 170"/>
                <a:gd name="T6" fmla="*/ 118 w 170"/>
                <a:gd name="T7" fmla="*/ 29 h 170"/>
                <a:gd name="T8" fmla="*/ 99 w 170"/>
                <a:gd name="T9" fmla="*/ 8 h 170"/>
                <a:gd name="T10" fmla="*/ 71 w 170"/>
                <a:gd name="T11" fmla="*/ 8 h 170"/>
                <a:gd name="T12" fmla="*/ 52 w 170"/>
                <a:gd name="T13" fmla="*/ 29 h 170"/>
                <a:gd name="T14" fmla="*/ 30 w 170"/>
                <a:gd name="T15" fmla="*/ 21 h 170"/>
                <a:gd name="T16" fmla="*/ 21 w 170"/>
                <a:gd name="T17" fmla="*/ 41 h 170"/>
                <a:gd name="T18" fmla="*/ 22 w 170"/>
                <a:gd name="T19" fmla="*/ 69 h 170"/>
                <a:gd name="T20" fmla="*/ 0 w 170"/>
                <a:gd name="T21" fmla="*/ 79 h 170"/>
                <a:gd name="T22" fmla="*/ 19 w 170"/>
                <a:gd name="T23" fmla="*/ 100 h 170"/>
                <a:gd name="T24" fmla="*/ 28 w 170"/>
                <a:gd name="T25" fmla="*/ 122 h 170"/>
                <a:gd name="T26" fmla="*/ 21 w 170"/>
                <a:gd name="T27" fmla="*/ 141 h 170"/>
                <a:gd name="T28" fmla="*/ 48 w 170"/>
                <a:gd name="T29" fmla="*/ 142 h 170"/>
                <a:gd name="T30" fmla="*/ 71 w 170"/>
                <a:gd name="T31" fmla="*/ 151 h 170"/>
                <a:gd name="T32" fmla="*/ 92 w 170"/>
                <a:gd name="T33" fmla="*/ 170 h 170"/>
                <a:gd name="T34" fmla="*/ 102 w 170"/>
                <a:gd name="T35" fmla="*/ 148 h 170"/>
                <a:gd name="T36" fmla="*/ 130 w 170"/>
                <a:gd name="T37" fmla="*/ 150 h 170"/>
                <a:gd name="T38" fmla="*/ 152 w 170"/>
                <a:gd name="T39" fmla="*/ 135 h 170"/>
                <a:gd name="T40" fmla="*/ 141 w 170"/>
                <a:gd name="T41" fmla="*/ 118 h 170"/>
                <a:gd name="T42" fmla="*/ 162 w 170"/>
                <a:gd name="T43" fmla="*/ 100 h 170"/>
                <a:gd name="T44" fmla="*/ 162 w 170"/>
                <a:gd name="T45" fmla="*/ 71 h 170"/>
                <a:gd name="T46" fmla="*/ 151 w 170"/>
                <a:gd name="T47" fmla="*/ 94 h 170"/>
                <a:gd name="T48" fmla="*/ 138 w 170"/>
                <a:gd name="T49" fmla="*/ 126 h 170"/>
                <a:gd name="T50" fmla="*/ 145 w 170"/>
                <a:gd name="T51" fmla="*/ 137 h 170"/>
                <a:gd name="T52" fmla="*/ 126 w 170"/>
                <a:gd name="T53" fmla="*/ 138 h 170"/>
                <a:gd name="T54" fmla="*/ 100 w 170"/>
                <a:gd name="T55" fmla="*/ 142 h 170"/>
                <a:gd name="T56" fmla="*/ 92 w 170"/>
                <a:gd name="T57" fmla="*/ 164 h 170"/>
                <a:gd name="T58" fmla="*/ 77 w 170"/>
                <a:gd name="T59" fmla="*/ 151 h 170"/>
                <a:gd name="T60" fmla="*/ 51 w 170"/>
                <a:gd name="T61" fmla="*/ 135 h 170"/>
                <a:gd name="T62" fmla="*/ 34 w 170"/>
                <a:gd name="T63" fmla="*/ 146 h 170"/>
                <a:gd name="T64" fmla="*/ 25 w 170"/>
                <a:gd name="T65" fmla="*/ 134 h 170"/>
                <a:gd name="T66" fmla="*/ 28 w 170"/>
                <a:gd name="T67" fmla="*/ 100 h 170"/>
                <a:gd name="T68" fmla="*/ 6 w 170"/>
                <a:gd name="T69" fmla="*/ 92 h 170"/>
                <a:gd name="T70" fmla="*/ 19 w 170"/>
                <a:gd name="T71" fmla="*/ 77 h 170"/>
                <a:gd name="T72" fmla="*/ 33 w 170"/>
                <a:gd name="T73" fmla="*/ 44 h 170"/>
                <a:gd name="T74" fmla="*/ 25 w 170"/>
                <a:gd name="T75" fmla="*/ 34 h 170"/>
                <a:gd name="T76" fmla="*/ 44 w 170"/>
                <a:gd name="T77" fmla="*/ 33 h 170"/>
                <a:gd name="T78" fmla="*/ 70 w 170"/>
                <a:gd name="T79" fmla="*/ 28 h 170"/>
                <a:gd name="T80" fmla="*/ 79 w 170"/>
                <a:gd name="T81" fmla="*/ 6 h 170"/>
                <a:gd name="T82" fmla="*/ 93 w 170"/>
                <a:gd name="T83" fmla="*/ 19 h 170"/>
                <a:gd name="T84" fmla="*/ 126 w 170"/>
                <a:gd name="T85" fmla="*/ 33 h 170"/>
                <a:gd name="T86" fmla="*/ 146 w 170"/>
                <a:gd name="T87" fmla="*/ 34 h 170"/>
                <a:gd name="T88" fmla="*/ 138 w 170"/>
                <a:gd name="T89" fmla="*/ 44 h 170"/>
                <a:gd name="T90" fmla="*/ 151 w 170"/>
                <a:gd name="T91" fmla="*/ 77 h 170"/>
                <a:gd name="T92" fmla="*/ 164 w 170"/>
                <a:gd name="T93" fmla="*/ 92 h 170"/>
                <a:gd name="T94" fmla="*/ 85 w 170"/>
                <a:gd name="T95" fmla="*/ 109 h 170"/>
                <a:gd name="T96" fmla="*/ 85 w 170"/>
                <a:gd name="T97" fmla="*/ 103 h 170"/>
                <a:gd name="T98" fmla="*/ 103 w 170"/>
                <a:gd name="T99" fmla="*/ 8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0">
                  <a:moveTo>
                    <a:pt x="162" y="71"/>
                  </a:moveTo>
                  <a:cubicBezTo>
                    <a:pt x="151" y="71"/>
                    <a:pt x="151" y="71"/>
                    <a:pt x="151" y="71"/>
                  </a:cubicBezTo>
                  <a:cubicBezTo>
                    <a:pt x="150" y="71"/>
                    <a:pt x="148" y="70"/>
                    <a:pt x="148" y="69"/>
                  </a:cubicBezTo>
                  <a:cubicBezTo>
                    <a:pt x="141" y="53"/>
                    <a:pt x="141" y="53"/>
                    <a:pt x="141" y="53"/>
                  </a:cubicBezTo>
                  <a:cubicBezTo>
                    <a:pt x="141" y="52"/>
                    <a:pt x="141" y="50"/>
                    <a:pt x="142" y="49"/>
                  </a:cubicBezTo>
                  <a:cubicBezTo>
                    <a:pt x="150" y="41"/>
                    <a:pt x="150" y="41"/>
                    <a:pt x="150" y="41"/>
                  </a:cubicBezTo>
                  <a:cubicBezTo>
                    <a:pt x="151" y="39"/>
                    <a:pt x="152" y="37"/>
                    <a:pt x="152" y="35"/>
                  </a:cubicBezTo>
                  <a:cubicBezTo>
                    <a:pt x="152" y="33"/>
                    <a:pt x="151" y="31"/>
                    <a:pt x="150" y="30"/>
                  </a:cubicBezTo>
                  <a:cubicBezTo>
                    <a:pt x="141" y="21"/>
                    <a:pt x="141" y="21"/>
                    <a:pt x="141" y="21"/>
                  </a:cubicBezTo>
                  <a:cubicBezTo>
                    <a:pt x="138" y="18"/>
                    <a:pt x="133" y="18"/>
                    <a:pt x="130" y="21"/>
                  </a:cubicBezTo>
                  <a:cubicBezTo>
                    <a:pt x="122" y="29"/>
                    <a:pt x="122" y="29"/>
                    <a:pt x="122" y="29"/>
                  </a:cubicBezTo>
                  <a:cubicBezTo>
                    <a:pt x="121" y="30"/>
                    <a:pt x="119" y="30"/>
                    <a:pt x="118" y="29"/>
                  </a:cubicBezTo>
                  <a:cubicBezTo>
                    <a:pt x="102" y="23"/>
                    <a:pt x="102" y="23"/>
                    <a:pt x="102" y="23"/>
                  </a:cubicBezTo>
                  <a:cubicBezTo>
                    <a:pt x="100" y="22"/>
                    <a:pt x="99" y="21"/>
                    <a:pt x="99" y="19"/>
                  </a:cubicBezTo>
                  <a:cubicBezTo>
                    <a:pt x="99" y="8"/>
                    <a:pt x="99" y="8"/>
                    <a:pt x="99" y="8"/>
                  </a:cubicBezTo>
                  <a:cubicBezTo>
                    <a:pt x="99" y="4"/>
                    <a:pt x="96" y="0"/>
                    <a:pt x="92" y="0"/>
                  </a:cubicBezTo>
                  <a:cubicBezTo>
                    <a:pt x="79" y="0"/>
                    <a:pt x="79" y="0"/>
                    <a:pt x="79" y="0"/>
                  </a:cubicBezTo>
                  <a:cubicBezTo>
                    <a:pt x="74" y="0"/>
                    <a:pt x="71" y="4"/>
                    <a:pt x="71" y="8"/>
                  </a:cubicBezTo>
                  <a:cubicBezTo>
                    <a:pt x="71" y="19"/>
                    <a:pt x="71" y="19"/>
                    <a:pt x="71" y="19"/>
                  </a:cubicBezTo>
                  <a:cubicBezTo>
                    <a:pt x="71" y="21"/>
                    <a:pt x="70" y="22"/>
                    <a:pt x="68" y="23"/>
                  </a:cubicBezTo>
                  <a:cubicBezTo>
                    <a:pt x="52" y="29"/>
                    <a:pt x="52" y="29"/>
                    <a:pt x="52" y="29"/>
                  </a:cubicBezTo>
                  <a:cubicBezTo>
                    <a:pt x="51" y="30"/>
                    <a:pt x="49" y="30"/>
                    <a:pt x="48" y="29"/>
                  </a:cubicBezTo>
                  <a:cubicBezTo>
                    <a:pt x="41" y="21"/>
                    <a:pt x="41" y="21"/>
                    <a:pt x="41" y="21"/>
                  </a:cubicBezTo>
                  <a:cubicBezTo>
                    <a:pt x="38" y="18"/>
                    <a:pt x="33" y="18"/>
                    <a:pt x="30" y="21"/>
                  </a:cubicBezTo>
                  <a:cubicBezTo>
                    <a:pt x="21" y="30"/>
                    <a:pt x="21" y="30"/>
                    <a:pt x="21" y="30"/>
                  </a:cubicBezTo>
                  <a:cubicBezTo>
                    <a:pt x="19" y="31"/>
                    <a:pt x="18" y="33"/>
                    <a:pt x="18" y="35"/>
                  </a:cubicBezTo>
                  <a:cubicBezTo>
                    <a:pt x="18" y="37"/>
                    <a:pt x="19" y="39"/>
                    <a:pt x="21" y="41"/>
                  </a:cubicBezTo>
                  <a:cubicBezTo>
                    <a:pt x="28" y="49"/>
                    <a:pt x="28" y="49"/>
                    <a:pt x="28" y="49"/>
                  </a:cubicBezTo>
                  <a:cubicBezTo>
                    <a:pt x="29" y="50"/>
                    <a:pt x="30" y="52"/>
                    <a:pt x="29" y="53"/>
                  </a:cubicBezTo>
                  <a:cubicBezTo>
                    <a:pt x="22" y="69"/>
                    <a:pt x="22" y="69"/>
                    <a:pt x="22" y="69"/>
                  </a:cubicBezTo>
                  <a:cubicBezTo>
                    <a:pt x="22" y="70"/>
                    <a:pt x="20" y="71"/>
                    <a:pt x="19" y="71"/>
                  </a:cubicBezTo>
                  <a:cubicBezTo>
                    <a:pt x="8" y="71"/>
                    <a:pt x="8" y="71"/>
                    <a:pt x="8" y="71"/>
                  </a:cubicBezTo>
                  <a:cubicBezTo>
                    <a:pt x="4" y="71"/>
                    <a:pt x="0" y="75"/>
                    <a:pt x="0" y="79"/>
                  </a:cubicBezTo>
                  <a:cubicBezTo>
                    <a:pt x="0" y="92"/>
                    <a:pt x="0" y="92"/>
                    <a:pt x="0" y="92"/>
                  </a:cubicBezTo>
                  <a:cubicBezTo>
                    <a:pt x="0" y="96"/>
                    <a:pt x="4" y="100"/>
                    <a:pt x="8" y="100"/>
                  </a:cubicBezTo>
                  <a:cubicBezTo>
                    <a:pt x="19" y="100"/>
                    <a:pt x="19" y="100"/>
                    <a:pt x="19" y="100"/>
                  </a:cubicBezTo>
                  <a:cubicBezTo>
                    <a:pt x="20" y="100"/>
                    <a:pt x="22" y="101"/>
                    <a:pt x="22" y="102"/>
                  </a:cubicBezTo>
                  <a:cubicBezTo>
                    <a:pt x="29" y="118"/>
                    <a:pt x="29" y="118"/>
                    <a:pt x="29" y="118"/>
                  </a:cubicBezTo>
                  <a:cubicBezTo>
                    <a:pt x="30" y="119"/>
                    <a:pt x="29" y="121"/>
                    <a:pt x="28" y="122"/>
                  </a:cubicBezTo>
                  <a:cubicBezTo>
                    <a:pt x="21" y="130"/>
                    <a:pt x="21" y="130"/>
                    <a:pt x="21" y="130"/>
                  </a:cubicBezTo>
                  <a:cubicBezTo>
                    <a:pt x="19" y="131"/>
                    <a:pt x="18" y="133"/>
                    <a:pt x="18" y="135"/>
                  </a:cubicBezTo>
                  <a:cubicBezTo>
                    <a:pt x="18" y="138"/>
                    <a:pt x="19" y="139"/>
                    <a:pt x="21" y="141"/>
                  </a:cubicBezTo>
                  <a:cubicBezTo>
                    <a:pt x="30" y="150"/>
                    <a:pt x="30" y="150"/>
                    <a:pt x="30" y="150"/>
                  </a:cubicBezTo>
                  <a:cubicBezTo>
                    <a:pt x="33" y="153"/>
                    <a:pt x="38" y="153"/>
                    <a:pt x="41" y="150"/>
                  </a:cubicBezTo>
                  <a:cubicBezTo>
                    <a:pt x="48" y="142"/>
                    <a:pt x="48" y="142"/>
                    <a:pt x="48" y="142"/>
                  </a:cubicBezTo>
                  <a:cubicBezTo>
                    <a:pt x="49" y="141"/>
                    <a:pt x="51" y="141"/>
                    <a:pt x="53" y="142"/>
                  </a:cubicBezTo>
                  <a:cubicBezTo>
                    <a:pt x="69" y="148"/>
                    <a:pt x="69" y="148"/>
                    <a:pt x="69" y="148"/>
                  </a:cubicBezTo>
                  <a:cubicBezTo>
                    <a:pt x="70" y="149"/>
                    <a:pt x="71" y="150"/>
                    <a:pt x="71" y="151"/>
                  </a:cubicBezTo>
                  <a:cubicBezTo>
                    <a:pt x="71" y="163"/>
                    <a:pt x="71" y="163"/>
                    <a:pt x="71" y="163"/>
                  </a:cubicBezTo>
                  <a:cubicBezTo>
                    <a:pt x="71" y="167"/>
                    <a:pt x="74" y="170"/>
                    <a:pt x="79" y="170"/>
                  </a:cubicBezTo>
                  <a:cubicBezTo>
                    <a:pt x="92" y="170"/>
                    <a:pt x="92" y="170"/>
                    <a:pt x="92" y="170"/>
                  </a:cubicBezTo>
                  <a:cubicBezTo>
                    <a:pt x="96" y="170"/>
                    <a:pt x="99" y="167"/>
                    <a:pt x="99" y="163"/>
                  </a:cubicBezTo>
                  <a:cubicBezTo>
                    <a:pt x="99" y="151"/>
                    <a:pt x="99" y="151"/>
                    <a:pt x="99" y="151"/>
                  </a:cubicBezTo>
                  <a:cubicBezTo>
                    <a:pt x="99" y="150"/>
                    <a:pt x="100" y="149"/>
                    <a:pt x="102" y="148"/>
                  </a:cubicBezTo>
                  <a:cubicBezTo>
                    <a:pt x="118" y="142"/>
                    <a:pt x="118" y="142"/>
                    <a:pt x="118" y="142"/>
                  </a:cubicBezTo>
                  <a:cubicBezTo>
                    <a:pt x="119" y="141"/>
                    <a:pt x="121" y="141"/>
                    <a:pt x="122" y="142"/>
                  </a:cubicBezTo>
                  <a:cubicBezTo>
                    <a:pt x="130" y="150"/>
                    <a:pt x="130" y="150"/>
                    <a:pt x="130" y="150"/>
                  </a:cubicBezTo>
                  <a:cubicBezTo>
                    <a:pt x="133" y="153"/>
                    <a:pt x="138" y="153"/>
                    <a:pt x="141" y="150"/>
                  </a:cubicBezTo>
                  <a:cubicBezTo>
                    <a:pt x="150" y="141"/>
                    <a:pt x="150" y="141"/>
                    <a:pt x="150" y="141"/>
                  </a:cubicBezTo>
                  <a:cubicBezTo>
                    <a:pt x="151" y="139"/>
                    <a:pt x="152" y="138"/>
                    <a:pt x="152" y="135"/>
                  </a:cubicBezTo>
                  <a:cubicBezTo>
                    <a:pt x="152" y="133"/>
                    <a:pt x="151" y="131"/>
                    <a:pt x="150" y="130"/>
                  </a:cubicBezTo>
                  <a:cubicBezTo>
                    <a:pt x="142" y="122"/>
                    <a:pt x="142" y="122"/>
                    <a:pt x="142" y="122"/>
                  </a:cubicBezTo>
                  <a:cubicBezTo>
                    <a:pt x="141" y="121"/>
                    <a:pt x="141" y="119"/>
                    <a:pt x="141" y="118"/>
                  </a:cubicBezTo>
                  <a:cubicBezTo>
                    <a:pt x="148" y="102"/>
                    <a:pt x="148" y="102"/>
                    <a:pt x="148" y="102"/>
                  </a:cubicBezTo>
                  <a:cubicBezTo>
                    <a:pt x="148" y="101"/>
                    <a:pt x="150" y="100"/>
                    <a:pt x="151" y="100"/>
                  </a:cubicBezTo>
                  <a:cubicBezTo>
                    <a:pt x="162" y="100"/>
                    <a:pt x="162" y="100"/>
                    <a:pt x="162" y="100"/>
                  </a:cubicBezTo>
                  <a:cubicBezTo>
                    <a:pt x="167" y="100"/>
                    <a:pt x="170" y="96"/>
                    <a:pt x="170" y="92"/>
                  </a:cubicBezTo>
                  <a:cubicBezTo>
                    <a:pt x="170" y="79"/>
                    <a:pt x="170" y="79"/>
                    <a:pt x="170" y="79"/>
                  </a:cubicBezTo>
                  <a:cubicBezTo>
                    <a:pt x="170" y="75"/>
                    <a:pt x="167" y="71"/>
                    <a:pt x="162" y="71"/>
                  </a:cubicBezTo>
                  <a:close/>
                  <a:moveTo>
                    <a:pt x="164" y="92"/>
                  </a:moveTo>
                  <a:cubicBezTo>
                    <a:pt x="164" y="93"/>
                    <a:pt x="163" y="94"/>
                    <a:pt x="162" y="94"/>
                  </a:cubicBezTo>
                  <a:cubicBezTo>
                    <a:pt x="151" y="94"/>
                    <a:pt x="151" y="94"/>
                    <a:pt x="151" y="94"/>
                  </a:cubicBezTo>
                  <a:cubicBezTo>
                    <a:pt x="147" y="94"/>
                    <a:pt x="143" y="96"/>
                    <a:pt x="142" y="100"/>
                  </a:cubicBezTo>
                  <a:cubicBezTo>
                    <a:pt x="136" y="115"/>
                    <a:pt x="136" y="115"/>
                    <a:pt x="136" y="115"/>
                  </a:cubicBezTo>
                  <a:cubicBezTo>
                    <a:pt x="134" y="119"/>
                    <a:pt x="135" y="124"/>
                    <a:pt x="138" y="126"/>
                  </a:cubicBezTo>
                  <a:cubicBezTo>
                    <a:pt x="146" y="134"/>
                    <a:pt x="146" y="134"/>
                    <a:pt x="146" y="134"/>
                  </a:cubicBezTo>
                  <a:cubicBezTo>
                    <a:pt x="146" y="135"/>
                    <a:pt x="146" y="135"/>
                    <a:pt x="146" y="135"/>
                  </a:cubicBezTo>
                  <a:cubicBezTo>
                    <a:pt x="146" y="136"/>
                    <a:pt x="146" y="136"/>
                    <a:pt x="145" y="137"/>
                  </a:cubicBezTo>
                  <a:cubicBezTo>
                    <a:pt x="136" y="146"/>
                    <a:pt x="136" y="146"/>
                    <a:pt x="136" y="146"/>
                  </a:cubicBezTo>
                  <a:cubicBezTo>
                    <a:pt x="136" y="147"/>
                    <a:pt x="135" y="147"/>
                    <a:pt x="134" y="146"/>
                  </a:cubicBezTo>
                  <a:cubicBezTo>
                    <a:pt x="126" y="138"/>
                    <a:pt x="126" y="138"/>
                    <a:pt x="126" y="138"/>
                  </a:cubicBezTo>
                  <a:cubicBezTo>
                    <a:pt x="124" y="136"/>
                    <a:pt x="122" y="135"/>
                    <a:pt x="119" y="135"/>
                  </a:cubicBezTo>
                  <a:cubicBezTo>
                    <a:pt x="118" y="135"/>
                    <a:pt x="116" y="136"/>
                    <a:pt x="115" y="136"/>
                  </a:cubicBezTo>
                  <a:cubicBezTo>
                    <a:pt x="100" y="142"/>
                    <a:pt x="100" y="142"/>
                    <a:pt x="100" y="142"/>
                  </a:cubicBezTo>
                  <a:cubicBezTo>
                    <a:pt x="96" y="144"/>
                    <a:pt x="93" y="148"/>
                    <a:pt x="93" y="151"/>
                  </a:cubicBezTo>
                  <a:cubicBezTo>
                    <a:pt x="93" y="163"/>
                    <a:pt x="93" y="163"/>
                    <a:pt x="93" y="163"/>
                  </a:cubicBezTo>
                  <a:cubicBezTo>
                    <a:pt x="93" y="164"/>
                    <a:pt x="93" y="164"/>
                    <a:pt x="92" y="164"/>
                  </a:cubicBezTo>
                  <a:cubicBezTo>
                    <a:pt x="79" y="164"/>
                    <a:pt x="79" y="164"/>
                    <a:pt x="79" y="164"/>
                  </a:cubicBezTo>
                  <a:cubicBezTo>
                    <a:pt x="78" y="164"/>
                    <a:pt x="77" y="164"/>
                    <a:pt x="77" y="163"/>
                  </a:cubicBezTo>
                  <a:cubicBezTo>
                    <a:pt x="77" y="151"/>
                    <a:pt x="77" y="151"/>
                    <a:pt x="77" y="151"/>
                  </a:cubicBezTo>
                  <a:cubicBezTo>
                    <a:pt x="77" y="148"/>
                    <a:pt x="74" y="144"/>
                    <a:pt x="71" y="143"/>
                  </a:cubicBezTo>
                  <a:cubicBezTo>
                    <a:pt x="55" y="136"/>
                    <a:pt x="55" y="136"/>
                    <a:pt x="55" y="136"/>
                  </a:cubicBezTo>
                  <a:cubicBezTo>
                    <a:pt x="54" y="136"/>
                    <a:pt x="52" y="135"/>
                    <a:pt x="51" y="135"/>
                  </a:cubicBezTo>
                  <a:cubicBezTo>
                    <a:pt x="48" y="135"/>
                    <a:pt x="46" y="136"/>
                    <a:pt x="44" y="138"/>
                  </a:cubicBezTo>
                  <a:cubicBezTo>
                    <a:pt x="36" y="146"/>
                    <a:pt x="36" y="146"/>
                    <a:pt x="36" y="146"/>
                  </a:cubicBezTo>
                  <a:cubicBezTo>
                    <a:pt x="36" y="146"/>
                    <a:pt x="34" y="146"/>
                    <a:pt x="34" y="146"/>
                  </a:cubicBezTo>
                  <a:cubicBezTo>
                    <a:pt x="25" y="137"/>
                    <a:pt x="25" y="137"/>
                    <a:pt x="25" y="137"/>
                  </a:cubicBezTo>
                  <a:cubicBezTo>
                    <a:pt x="24" y="136"/>
                    <a:pt x="24" y="136"/>
                    <a:pt x="24" y="135"/>
                  </a:cubicBezTo>
                  <a:cubicBezTo>
                    <a:pt x="24" y="135"/>
                    <a:pt x="24" y="135"/>
                    <a:pt x="25" y="134"/>
                  </a:cubicBezTo>
                  <a:cubicBezTo>
                    <a:pt x="33" y="126"/>
                    <a:pt x="33" y="126"/>
                    <a:pt x="33" y="126"/>
                  </a:cubicBezTo>
                  <a:cubicBezTo>
                    <a:pt x="35" y="124"/>
                    <a:pt x="36" y="119"/>
                    <a:pt x="34" y="116"/>
                  </a:cubicBezTo>
                  <a:cubicBezTo>
                    <a:pt x="28" y="100"/>
                    <a:pt x="28" y="100"/>
                    <a:pt x="28" y="100"/>
                  </a:cubicBezTo>
                  <a:cubicBezTo>
                    <a:pt x="27" y="96"/>
                    <a:pt x="23" y="94"/>
                    <a:pt x="19" y="94"/>
                  </a:cubicBezTo>
                  <a:cubicBezTo>
                    <a:pt x="8" y="94"/>
                    <a:pt x="8" y="94"/>
                    <a:pt x="8" y="94"/>
                  </a:cubicBezTo>
                  <a:cubicBezTo>
                    <a:pt x="7" y="94"/>
                    <a:pt x="6" y="93"/>
                    <a:pt x="6" y="92"/>
                  </a:cubicBezTo>
                  <a:cubicBezTo>
                    <a:pt x="6" y="79"/>
                    <a:pt x="6" y="79"/>
                    <a:pt x="6" y="79"/>
                  </a:cubicBezTo>
                  <a:cubicBezTo>
                    <a:pt x="6" y="78"/>
                    <a:pt x="7" y="77"/>
                    <a:pt x="8" y="77"/>
                  </a:cubicBezTo>
                  <a:cubicBezTo>
                    <a:pt x="19" y="77"/>
                    <a:pt x="19" y="77"/>
                    <a:pt x="19" y="77"/>
                  </a:cubicBezTo>
                  <a:cubicBezTo>
                    <a:pt x="23" y="77"/>
                    <a:pt x="27" y="74"/>
                    <a:pt x="28" y="71"/>
                  </a:cubicBezTo>
                  <a:cubicBezTo>
                    <a:pt x="34" y="56"/>
                    <a:pt x="34" y="56"/>
                    <a:pt x="34" y="56"/>
                  </a:cubicBezTo>
                  <a:cubicBezTo>
                    <a:pt x="36" y="52"/>
                    <a:pt x="35" y="47"/>
                    <a:pt x="33" y="44"/>
                  </a:cubicBezTo>
                  <a:cubicBezTo>
                    <a:pt x="25" y="37"/>
                    <a:pt x="25" y="37"/>
                    <a:pt x="25" y="37"/>
                  </a:cubicBezTo>
                  <a:cubicBezTo>
                    <a:pt x="24" y="36"/>
                    <a:pt x="24" y="36"/>
                    <a:pt x="24" y="35"/>
                  </a:cubicBezTo>
                  <a:cubicBezTo>
                    <a:pt x="24" y="35"/>
                    <a:pt x="24" y="34"/>
                    <a:pt x="25" y="34"/>
                  </a:cubicBezTo>
                  <a:cubicBezTo>
                    <a:pt x="34" y="25"/>
                    <a:pt x="34" y="25"/>
                    <a:pt x="34" y="25"/>
                  </a:cubicBezTo>
                  <a:cubicBezTo>
                    <a:pt x="35" y="24"/>
                    <a:pt x="36" y="24"/>
                    <a:pt x="36" y="25"/>
                  </a:cubicBezTo>
                  <a:cubicBezTo>
                    <a:pt x="44" y="33"/>
                    <a:pt x="44" y="33"/>
                    <a:pt x="44" y="33"/>
                  </a:cubicBezTo>
                  <a:cubicBezTo>
                    <a:pt x="46" y="35"/>
                    <a:pt x="48" y="36"/>
                    <a:pt x="51" y="36"/>
                  </a:cubicBezTo>
                  <a:cubicBezTo>
                    <a:pt x="52" y="36"/>
                    <a:pt x="54" y="35"/>
                    <a:pt x="55" y="35"/>
                  </a:cubicBezTo>
                  <a:cubicBezTo>
                    <a:pt x="70" y="28"/>
                    <a:pt x="70" y="28"/>
                    <a:pt x="70" y="28"/>
                  </a:cubicBezTo>
                  <a:cubicBezTo>
                    <a:pt x="74" y="27"/>
                    <a:pt x="77" y="23"/>
                    <a:pt x="77" y="19"/>
                  </a:cubicBezTo>
                  <a:cubicBezTo>
                    <a:pt x="77" y="8"/>
                    <a:pt x="77" y="8"/>
                    <a:pt x="77" y="8"/>
                  </a:cubicBezTo>
                  <a:cubicBezTo>
                    <a:pt x="77" y="7"/>
                    <a:pt x="78" y="6"/>
                    <a:pt x="79" y="6"/>
                  </a:cubicBezTo>
                  <a:cubicBezTo>
                    <a:pt x="92" y="6"/>
                    <a:pt x="92" y="6"/>
                    <a:pt x="92" y="6"/>
                  </a:cubicBezTo>
                  <a:cubicBezTo>
                    <a:pt x="93" y="6"/>
                    <a:pt x="93" y="7"/>
                    <a:pt x="93" y="8"/>
                  </a:cubicBezTo>
                  <a:cubicBezTo>
                    <a:pt x="93" y="19"/>
                    <a:pt x="93" y="19"/>
                    <a:pt x="93" y="19"/>
                  </a:cubicBezTo>
                  <a:cubicBezTo>
                    <a:pt x="93" y="23"/>
                    <a:pt x="96" y="27"/>
                    <a:pt x="100" y="28"/>
                  </a:cubicBezTo>
                  <a:cubicBezTo>
                    <a:pt x="115" y="35"/>
                    <a:pt x="115" y="35"/>
                    <a:pt x="115" y="35"/>
                  </a:cubicBezTo>
                  <a:cubicBezTo>
                    <a:pt x="118" y="36"/>
                    <a:pt x="123" y="36"/>
                    <a:pt x="126" y="33"/>
                  </a:cubicBezTo>
                  <a:cubicBezTo>
                    <a:pt x="134" y="25"/>
                    <a:pt x="134" y="25"/>
                    <a:pt x="134" y="25"/>
                  </a:cubicBezTo>
                  <a:cubicBezTo>
                    <a:pt x="135" y="24"/>
                    <a:pt x="136" y="24"/>
                    <a:pt x="136" y="25"/>
                  </a:cubicBezTo>
                  <a:cubicBezTo>
                    <a:pt x="146" y="34"/>
                    <a:pt x="146" y="34"/>
                    <a:pt x="146" y="34"/>
                  </a:cubicBezTo>
                  <a:cubicBezTo>
                    <a:pt x="146" y="34"/>
                    <a:pt x="146" y="35"/>
                    <a:pt x="146" y="35"/>
                  </a:cubicBezTo>
                  <a:cubicBezTo>
                    <a:pt x="146" y="36"/>
                    <a:pt x="146" y="36"/>
                    <a:pt x="145" y="37"/>
                  </a:cubicBezTo>
                  <a:cubicBezTo>
                    <a:pt x="138" y="44"/>
                    <a:pt x="138" y="44"/>
                    <a:pt x="138" y="44"/>
                  </a:cubicBezTo>
                  <a:cubicBezTo>
                    <a:pt x="135" y="47"/>
                    <a:pt x="134" y="52"/>
                    <a:pt x="136" y="55"/>
                  </a:cubicBezTo>
                  <a:cubicBezTo>
                    <a:pt x="142" y="71"/>
                    <a:pt x="142" y="71"/>
                    <a:pt x="142" y="71"/>
                  </a:cubicBezTo>
                  <a:cubicBezTo>
                    <a:pt x="143" y="74"/>
                    <a:pt x="147" y="77"/>
                    <a:pt x="151" y="77"/>
                  </a:cubicBezTo>
                  <a:cubicBezTo>
                    <a:pt x="162" y="77"/>
                    <a:pt x="162" y="77"/>
                    <a:pt x="162" y="77"/>
                  </a:cubicBezTo>
                  <a:cubicBezTo>
                    <a:pt x="163" y="77"/>
                    <a:pt x="164" y="78"/>
                    <a:pt x="164" y="79"/>
                  </a:cubicBezTo>
                  <a:lnTo>
                    <a:pt x="164" y="92"/>
                  </a:lnTo>
                  <a:close/>
                  <a:moveTo>
                    <a:pt x="85" y="62"/>
                  </a:moveTo>
                  <a:cubicBezTo>
                    <a:pt x="72" y="62"/>
                    <a:pt x="62" y="72"/>
                    <a:pt x="62" y="85"/>
                  </a:cubicBezTo>
                  <a:cubicBezTo>
                    <a:pt x="62" y="98"/>
                    <a:pt x="72" y="109"/>
                    <a:pt x="85" y="109"/>
                  </a:cubicBezTo>
                  <a:cubicBezTo>
                    <a:pt x="98" y="109"/>
                    <a:pt x="109" y="98"/>
                    <a:pt x="109" y="85"/>
                  </a:cubicBezTo>
                  <a:cubicBezTo>
                    <a:pt x="109" y="72"/>
                    <a:pt x="98" y="62"/>
                    <a:pt x="85" y="62"/>
                  </a:cubicBezTo>
                  <a:close/>
                  <a:moveTo>
                    <a:pt x="85" y="103"/>
                  </a:moveTo>
                  <a:cubicBezTo>
                    <a:pt x="76" y="103"/>
                    <a:pt x="68" y="95"/>
                    <a:pt x="68" y="85"/>
                  </a:cubicBezTo>
                  <a:cubicBezTo>
                    <a:pt x="68" y="76"/>
                    <a:pt x="76" y="68"/>
                    <a:pt x="85" y="68"/>
                  </a:cubicBezTo>
                  <a:cubicBezTo>
                    <a:pt x="95" y="68"/>
                    <a:pt x="103" y="76"/>
                    <a:pt x="103" y="85"/>
                  </a:cubicBezTo>
                  <a:cubicBezTo>
                    <a:pt x="103" y="95"/>
                    <a:pt x="95" y="103"/>
                    <a:pt x="85" y="103"/>
                  </a:cubicBezTo>
                  <a:close/>
                </a:path>
              </a:pathLst>
            </a:custGeom>
            <a:solidFill>
              <a:srgbClr val="06518A"/>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5" name="组合 4"/>
          <p:cNvGrpSpPr/>
          <p:nvPr/>
        </p:nvGrpSpPr>
        <p:grpSpPr>
          <a:xfrm>
            <a:off x="8407459" y="1864114"/>
            <a:ext cx="576580" cy="576580"/>
            <a:chOff x="8407459" y="1864114"/>
            <a:chExt cx="576580" cy="576580"/>
          </a:xfrm>
        </p:grpSpPr>
        <p:sp>
          <p:nvSpPr>
            <p:cNvPr id="102" name="圆角矩形 101"/>
            <p:cNvSpPr/>
            <p:nvPr/>
          </p:nvSpPr>
          <p:spPr>
            <a:xfrm>
              <a:off x="8407459" y="1864114"/>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201" name="组合 200"/>
            <p:cNvGrpSpPr/>
            <p:nvPr/>
          </p:nvGrpSpPr>
          <p:grpSpPr>
            <a:xfrm>
              <a:off x="8570278" y="1973200"/>
              <a:ext cx="265204" cy="344007"/>
              <a:chOff x="8175428" y="2319832"/>
              <a:chExt cx="244310" cy="316905"/>
            </a:xfrm>
            <a:solidFill>
              <a:srgbClr val="002060"/>
            </a:solidFill>
          </p:grpSpPr>
          <p:sp>
            <p:nvSpPr>
              <p:cNvPr id="202" name="Freeform 321"/>
              <p:cNvSpPr>
                <a:spLocks/>
              </p:cNvSpPr>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3" name="Freeform 322"/>
              <p:cNvSpPr>
                <a:spLocks noEditPoints="1"/>
              </p:cNvSpPr>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solidFill>
                <a:srgbClr val="0651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4" name="Freeform 323"/>
              <p:cNvSpPr>
                <a:spLocks/>
              </p:cNvSpPr>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solidFill>
                <a:srgbClr val="0651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5" name="Freeform 324"/>
              <p:cNvSpPr>
                <a:spLocks/>
              </p:cNvSpPr>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sp>
        <p:nvSpPr>
          <p:cNvPr id="55" name="等腰三角形 54"/>
          <p:cNvSpPr/>
          <p:nvPr/>
        </p:nvSpPr>
        <p:spPr>
          <a:xfrm rot="5400000">
            <a:off x="3913955" y="3298100"/>
            <a:ext cx="795528" cy="342900"/>
          </a:xfrm>
          <a:prstGeom prst="triangle">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Tree>
    <p:extLst>
      <p:ext uri="{BB962C8B-B14F-4D97-AF65-F5344CB8AC3E}">
        <p14:creationId xmlns:p14="http://schemas.microsoft.com/office/powerpoint/2010/main" val="2573991571"/>
      </p:ext>
    </p:extLst>
  </p:cSld>
  <p:clrMapOvr>
    <a:masterClrMapping/>
  </p:clrMapOvr>
  <mc:AlternateContent xmlns:mc="http://schemas.openxmlformats.org/markup-compatibility/2006" xmlns:p14="http://schemas.microsoft.com/office/powerpoint/2010/main">
    <mc:Choice Requires="p14">
      <p:transition spd="slow" p14:dur="1600" advTm="5847">
        <p:blinds dir="vert"/>
      </p:transition>
    </mc:Choice>
    <mc:Fallback xmlns="">
      <p:transition spd="slow" advTm="5847">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1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0-#ppt_w/2"/>
                                          </p:val>
                                        </p:tav>
                                        <p:tav tm="100000">
                                          <p:val>
                                            <p:strVal val="#ppt_x"/>
                                          </p:val>
                                        </p:tav>
                                      </p:tavLst>
                                    </p:anim>
                                    <p:anim calcmode="lin" valueType="num">
                                      <p:cBhvr additive="base">
                                        <p:cTn id="12" dur="1000" fill="hold"/>
                                        <p:tgtEl>
                                          <p:spTgt spid="13"/>
                                        </p:tgtEl>
                                        <p:attrNameLst>
                                          <p:attrName>ppt_y</p:attrName>
                                        </p:attrNameLst>
                                      </p:cBhvr>
                                      <p:tavLst>
                                        <p:tav tm="0">
                                          <p:val>
                                            <p:strVal val="#ppt_y"/>
                                          </p:val>
                                        </p:tav>
                                        <p:tav tm="100000">
                                          <p:val>
                                            <p:strVal val="#ppt_y"/>
                                          </p:val>
                                        </p:tav>
                                      </p:tavLst>
                                    </p:anim>
                                  </p:childTnLst>
                                </p:cTn>
                              </p:par>
                            </p:childTnLst>
                          </p:cTn>
                        </p:par>
                        <p:par>
                          <p:cTn id="13" fill="hold">
                            <p:stCondLst>
                              <p:cond delay="1200"/>
                            </p:stCondLst>
                            <p:childTnLst>
                              <p:par>
                                <p:cTn id="14" presetID="53" presetClass="entr" presetSubtype="16" fill="hold" nodeType="afterEffect">
                                  <p:stCondLst>
                                    <p:cond delay="0"/>
                                  </p:stCondLst>
                                  <p:iterate type="lt">
                                    <p:tmPct val="20000"/>
                                  </p:iterate>
                                  <p:childTnLst>
                                    <p:set>
                                      <p:cBhvr>
                                        <p:cTn id="15" dur="1" fill="hold">
                                          <p:stCondLst>
                                            <p:cond delay="0"/>
                                          </p:stCondLst>
                                        </p:cTn>
                                        <p:tgtEl>
                                          <p:spTgt spid="9">
                                            <p:txEl>
                                              <p:pRg st="0" end="0"/>
                                            </p:txEl>
                                          </p:spTgt>
                                        </p:tgtEl>
                                        <p:attrNameLst>
                                          <p:attrName>style.visibility</p:attrName>
                                        </p:attrNameLst>
                                      </p:cBhvr>
                                      <p:to>
                                        <p:strVal val="visible"/>
                                      </p:to>
                                    </p:set>
                                    <p:anim calcmode="lin" valueType="num">
                                      <p:cBhvr>
                                        <p:cTn id="16"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17" dur="500" fill="hold"/>
                                        <p:tgtEl>
                                          <p:spTgt spid="9">
                                            <p:txEl>
                                              <p:pRg st="0" end="0"/>
                                            </p:txEl>
                                          </p:spTgt>
                                        </p:tgtEl>
                                        <p:attrNameLst>
                                          <p:attrName>ppt_h</p:attrName>
                                        </p:attrNameLst>
                                      </p:cBhvr>
                                      <p:tavLst>
                                        <p:tav tm="0">
                                          <p:val>
                                            <p:fltVal val="0"/>
                                          </p:val>
                                        </p:tav>
                                        <p:tav tm="100000">
                                          <p:val>
                                            <p:strVal val="#ppt_h"/>
                                          </p:val>
                                        </p:tav>
                                      </p:tavLst>
                                    </p:anim>
                                    <p:animEffect transition="in" filter="fade">
                                      <p:cBhvr>
                                        <p:cTn id="18" dur="500"/>
                                        <p:tgtEl>
                                          <p:spTgt spid="9">
                                            <p:txEl>
                                              <p:pRg st="0" end="0"/>
                                            </p:txEl>
                                          </p:spTgt>
                                        </p:tgtEl>
                                      </p:cBhvr>
                                    </p:animEffect>
                                  </p:childTnLst>
                                </p:cTn>
                              </p:par>
                            </p:childTnLst>
                          </p:cTn>
                        </p:par>
                        <p:par>
                          <p:cTn id="19" fill="hold">
                            <p:stCondLst>
                              <p:cond delay="1800"/>
                            </p:stCondLst>
                            <p:childTnLst>
                              <p:par>
                                <p:cTn id="20" presetID="17" presetClass="entr" presetSubtype="10" fill="hold" grpId="0" nodeType="afterEffect">
                                  <p:stCondLst>
                                    <p:cond delay="0"/>
                                  </p:stCondLst>
                                  <p:iterate type="lt">
                                    <p:tmPct val="10000"/>
                                  </p:iterate>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strVal val="#ppt_h"/>
                                          </p:val>
                                        </p:tav>
                                        <p:tav tm="100000">
                                          <p:val>
                                            <p:strVal val="#ppt_h"/>
                                          </p:val>
                                        </p:tav>
                                      </p:tavLst>
                                    </p:anim>
                                  </p:childTnLst>
                                </p:cTn>
                              </p:par>
                            </p:childTnLst>
                          </p:cTn>
                        </p:par>
                        <p:par>
                          <p:cTn id="24" fill="hold">
                            <p:stCondLst>
                              <p:cond delay="2650"/>
                            </p:stCondLst>
                            <p:childTnLst>
                              <p:par>
                                <p:cTn id="25" presetID="10" presetClass="entr" presetSubtype="0" fill="hold" grpId="0" nodeType="after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1000"/>
                                        <p:tgtEl>
                                          <p:spTgt spid="55"/>
                                        </p:tgtEl>
                                      </p:cBhvr>
                                    </p:animEffect>
                                  </p:childTnLst>
                                </p:cTn>
                              </p:par>
                              <p:par>
                                <p:cTn id="28" presetID="35" presetClass="path" presetSubtype="0" accel="10000" decel="90000" fill="hold" grpId="1" nodeType="withEffect">
                                  <p:stCondLst>
                                    <p:cond delay="0"/>
                                  </p:stCondLst>
                                  <p:childTnLst>
                                    <p:animMotion origin="layout" path="M 4.16667E-6 1.48148E-6 L -0.03516 1.48148E-6 " pathEditMode="relative" rAng="0" ptsTypes="AA">
                                      <p:cBhvr>
                                        <p:cTn id="29" dur="1000" spd="-100000" fill="hold"/>
                                        <p:tgtEl>
                                          <p:spTgt spid="55"/>
                                        </p:tgtEl>
                                        <p:attrNameLst>
                                          <p:attrName>ppt_x</p:attrName>
                                          <p:attrName>ppt_y</p:attrName>
                                        </p:attrNameLst>
                                      </p:cBhvr>
                                      <p:rCtr x="-1758" y="0"/>
                                    </p:animMotion>
                                  </p:childTnLst>
                                </p:cTn>
                              </p:par>
                            </p:childTnLst>
                          </p:cTn>
                        </p:par>
                        <p:par>
                          <p:cTn id="30" fill="hold">
                            <p:stCondLst>
                              <p:cond delay="3650"/>
                            </p:stCondLst>
                            <p:childTnLst>
                              <p:par>
                                <p:cTn id="31" presetID="49" presetClass="entr" presetSubtype="0" decel="100000" fill="hold" nodeType="after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p:cTn id="33" dur="1000" fill="hold"/>
                                        <p:tgtEl>
                                          <p:spTgt spid="3"/>
                                        </p:tgtEl>
                                        <p:attrNameLst>
                                          <p:attrName>ppt_w</p:attrName>
                                        </p:attrNameLst>
                                      </p:cBhvr>
                                      <p:tavLst>
                                        <p:tav tm="0">
                                          <p:val>
                                            <p:fltVal val="0"/>
                                          </p:val>
                                        </p:tav>
                                        <p:tav tm="100000">
                                          <p:val>
                                            <p:strVal val="#ppt_w"/>
                                          </p:val>
                                        </p:tav>
                                      </p:tavLst>
                                    </p:anim>
                                    <p:anim calcmode="lin" valueType="num">
                                      <p:cBhvr>
                                        <p:cTn id="34" dur="1000" fill="hold"/>
                                        <p:tgtEl>
                                          <p:spTgt spid="3"/>
                                        </p:tgtEl>
                                        <p:attrNameLst>
                                          <p:attrName>ppt_h</p:attrName>
                                        </p:attrNameLst>
                                      </p:cBhvr>
                                      <p:tavLst>
                                        <p:tav tm="0">
                                          <p:val>
                                            <p:fltVal val="0"/>
                                          </p:val>
                                        </p:tav>
                                        <p:tav tm="100000">
                                          <p:val>
                                            <p:strVal val="#ppt_h"/>
                                          </p:val>
                                        </p:tav>
                                      </p:tavLst>
                                    </p:anim>
                                    <p:anim calcmode="lin" valueType="num">
                                      <p:cBhvr>
                                        <p:cTn id="35" dur="1000" fill="hold"/>
                                        <p:tgtEl>
                                          <p:spTgt spid="3"/>
                                        </p:tgtEl>
                                        <p:attrNameLst>
                                          <p:attrName>style.rotation</p:attrName>
                                        </p:attrNameLst>
                                      </p:cBhvr>
                                      <p:tavLst>
                                        <p:tav tm="0">
                                          <p:val>
                                            <p:fltVal val="360"/>
                                          </p:val>
                                        </p:tav>
                                        <p:tav tm="100000">
                                          <p:val>
                                            <p:fltVal val="0"/>
                                          </p:val>
                                        </p:tav>
                                      </p:tavLst>
                                    </p:anim>
                                    <p:animEffect transition="in" filter="fade">
                                      <p:cBhvr>
                                        <p:cTn id="36" dur="1000"/>
                                        <p:tgtEl>
                                          <p:spTgt spid="3"/>
                                        </p:tgtEl>
                                      </p:cBhvr>
                                    </p:animEffect>
                                  </p:childTnLst>
                                </p:cTn>
                              </p:par>
                            </p:childTnLst>
                          </p:cTn>
                        </p:par>
                        <p:par>
                          <p:cTn id="37" fill="hold">
                            <p:stCondLst>
                              <p:cond delay="4650"/>
                            </p:stCondLst>
                            <p:childTnLst>
                              <p:par>
                                <p:cTn id="38" presetID="49" presetClass="entr" presetSubtype="0" decel="100000" fill="hold" nodeType="afterEffect">
                                  <p:stCondLst>
                                    <p:cond delay="0"/>
                                  </p:stCondLst>
                                  <p:childTnLst>
                                    <p:set>
                                      <p:cBhvr>
                                        <p:cTn id="39" dur="1" fill="hold">
                                          <p:stCondLst>
                                            <p:cond delay="0"/>
                                          </p:stCondLst>
                                        </p:cTn>
                                        <p:tgtEl>
                                          <p:spTgt spid="5"/>
                                        </p:tgtEl>
                                        <p:attrNameLst>
                                          <p:attrName>style.visibility</p:attrName>
                                        </p:attrNameLst>
                                      </p:cBhvr>
                                      <p:to>
                                        <p:strVal val="visible"/>
                                      </p:to>
                                    </p:set>
                                    <p:anim calcmode="lin" valueType="num">
                                      <p:cBhvr>
                                        <p:cTn id="40" dur="1000" fill="hold"/>
                                        <p:tgtEl>
                                          <p:spTgt spid="5"/>
                                        </p:tgtEl>
                                        <p:attrNameLst>
                                          <p:attrName>ppt_w</p:attrName>
                                        </p:attrNameLst>
                                      </p:cBhvr>
                                      <p:tavLst>
                                        <p:tav tm="0">
                                          <p:val>
                                            <p:fltVal val="0"/>
                                          </p:val>
                                        </p:tav>
                                        <p:tav tm="100000">
                                          <p:val>
                                            <p:strVal val="#ppt_w"/>
                                          </p:val>
                                        </p:tav>
                                      </p:tavLst>
                                    </p:anim>
                                    <p:anim calcmode="lin" valueType="num">
                                      <p:cBhvr>
                                        <p:cTn id="41" dur="1000" fill="hold"/>
                                        <p:tgtEl>
                                          <p:spTgt spid="5"/>
                                        </p:tgtEl>
                                        <p:attrNameLst>
                                          <p:attrName>ppt_h</p:attrName>
                                        </p:attrNameLst>
                                      </p:cBhvr>
                                      <p:tavLst>
                                        <p:tav tm="0">
                                          <p:val>
                                            <p:fltVal val="0"/>
                                          </p:val>
                                        </p:tav>
                                        <p:tav tm="100000">
                                          <p:val>
                                            <p:strVal val="#ppt_h"/>
                                          </p:val>
                                        </p:tav>
                                      </p:tavLst>
                                    </p:anim>
                                    <p:anim calcmode="lin" valueType="num">
                                      <p:cBhvr>
                                        <p:cTn id="42" dur="1000" fill="hold"/>
                                        <p:tgtEl>
                                          <p:spTgt spid="5"/>
                                        </p:tgtEl>
                                        <p:attrNameLst>
                                          <p:attrName>style.rotation</p:attrName>
                                        </p:attrNameLst>
                                      </p:cBhvr>
                                      <p:tavLst>
                                        <p:tav tm="0">
                                          <p:val>
                                            <p:fltVal val="360"/>
                                          </p:val>
                                        </p:tav>
                                        <p:tav tm="100000">
                                          <p:val>
                                            <p:fltVal val="0"/>
                                          </p:val>
                                        </p:tav>
                                      </p:tavLst>
                                    </p:anim>
                                    <p:animEffect transition="in" filter="fade">
                                      <p:cBhvr>
                                        <p:cTn id="43" dur="1000"/>
                                        <p:tgtEl>
                                          <p:spTgt spid="5"/>
                                        </p:tgtEl>
                                      </p:cBhvr>
                                    </p:animEffect>
                                  </p:childTnLst>
                                </p:cTn>
                              </p:par>
                            </p:childTnLst>
                          </p:cTn>
                        </p:par>
                        <p:par>
                          <p:cTn id="44" fill="hold">
                            <p:stCondLst>
                              <p:cond delay="5650"/>
                            </p:stCondLst>
                            <p:childTnLst>
                              <p:par>
                                <p:cTn id="45" presetID="49" presetClass="entr" presetSubtype="0" decel="100000" fill="hold" nodeType="after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1000" fill="hold"/>
                                        <p:tgtEl>
                                          <p:spTgt spid="10"/>
                                        </p:tgtEl>
                                        <p:attrNameLst>
                                          <p:attrName>ppt_w</p:attrName>
                                        </p:attrNameLst>
                                      </p:cBhvr>
                                      <p:tavLst>
                                        <p:tav tm="0">
                                          <p:val>
                                            <p:fltVal val="0"/>
                                          </p:val>
                                        </p:tav>
                                        <p:tav tm="100000">
                                          <p:val>
                                            <p:strVal val="#ppt_w"/>
                                          </p:val>
                                        </p:tav>
                                      </p:tavLst>
                                    </p:anim>
                                    <p:anim calcmode="lin" valueType="num">
                                      <p:cBhvr>
                                        <p:cTn id="48" dur="1000" fill="hold"/>
                                        <p:tgtEl>
                                          <p:spTgt spid="10"/>
                                        </p:tgtEl>
                                        <p:attrNameLst>
                                          <p:attrName>ppt_h</p:attrName>
                                        </p:attrNameLst>
                                      </p:cBhvr>
                                      <p:tavLst>
                                        <p:tav tm="0">
                                          <p:val>
                                            <p:fltVal val="0"/>
                                          </p:val>
                                        </p:tav>
                                        <p:tav tm="100000">
                                          <p:val>
                                            <p:strVal val="#ppt_h"/>
                                          </p:val>
                                        </p:tav>
                                      </p:tavLst>
                                    </p:anim>
                                    <p:anim calcmode="lin" valueType="num">
                                      <p:cBhvr>
                                        <p:cTn id="49" dur="1000" fill="hold"/>
                                        <p:tgtEl>
                                          <p:spTgt spid="10"/>
                                        </p:tgtEl>
                                        <p:attrNameLst>
                                          <p:attrName>style.rotation</p:attrName>
                                        </p:attrNameLst>
                                      </p:cBhvr>
                                      <p:tavLst>
                                        <p:tav tm="0">
                                          <p:val>
                                            <p:fltVal val="360"/>
                                          </p:val>
                                        </p:tav>
                                        <p:tav tm="100000">
                                          <p:val>
                                            <p:fltVal val="0"/>
                                          </p:val>
                                        </p:tav>
                                      </p:tavLst>
                                    </p:anim>
                                    <p:animEffect transition="in" filter="fade">
                                      <p:cBhvr>
                                        <p:cTn id="50" dur="1000"/>
                                        <p:tgtEl>
                                          <p:spTgt spid="10"/>
                                        </p:tgtEl>
                                      </p:cBhvr>
                                    </p:animEffect>
                                  </p:childTnLst>
                                </p:cTn>
                              </p:par>
                            </p:childTnLst>
                          </p:cTn>
                        </p:par>
                        <p:par>
                          <p:cTn id="51" fill="hold">
                            <p:stCondLst>
                              <p:cond delay="6650"/>
                            </p:stCondLst>
                            <p:childTnLst>
                              <p:par>
                                <p:cTn id="52" presetID="49" presetClass="entr" presetSubtype="0" decel="100000" fill="hold" nodeType="afterEffect">
                                  <p:stCondLst>
                                    <p:cond delay="0"/>
                                  </p:stCondLst>
                                  <p:childTnLst>
                                    <p:set>
                                      <p:cBhvr>
                                        <p:cTn id="53" dur="1" fill="hold">
                                          <p:stCondLst>
                                            <p:cond delay="0"/>
                                          </p:stCondLst>
                                        </p:cTn>
                                        <p:tgtEl>
                                          <p:spTgt spid="7"/>
                                        </p:tgtEl>
                                        <p:attrNameLst>
                                          <p:attrName>style.visibility</p:attrName>
                                        </p:attrNameLst>
                                      </p:cBhvr>
                                      <p:to>
                                        <p:strVal val="visible"/>
                                      </p:to>
                                    </p:set>
                                    <p:anim calcmode="lin" valueType="num">
                                      <p:cBhvr>
                                        <p:cTn id="54" dur="1000" fill="hold"/>
                                        <p:tgtEl>
                                          <p:spTgt spid="7"/>
                                        </p:tgtEl>
                                        <p:attrNameLst>
                                          <p:attrName>ppt_w</p:attrName>
                                        </p:attrNameLst>
                                      </p:cBhvr>
                                      <p:tavLst>
                                        <p:tav tm="0">
                                          <p:val>
                                            <p:fltVal val="0"/>
                                          </p:val>
                                        </p:tav>
                                        <p:tav tm="100000">
                                          <p:val>
                                            <p:strVal val="#ppt_w"/>
                                          </p:val>
                                        </p:tav>
                                      </p:tavLst>
                                    </p:anim>
                                    <p:anim calcmode="lin" valueType="num">
                                      <p:cBhvr>
                                        <p:cTn id="55" dur="1000" fill="hold"/>
                                        <p:tgtEl>
                                          <p:spTgt spid="7"/>
                                        </p:tgtEl>
                                        <p:attrNameLst>
                                          <p:attrName>ppt_h</p:attrName>
                                        </p:attrNameLst>
                                      </p:cBhvr>
                                      <p:tavLst>
                                        <p:tav tm="0">
                                          <p:val>
                                            <p:fltVal val="0"/>
                                          </p:val>
                                        </p:tav>
                                        <p:tav tm="100000">
                                          <p:val>
                                            <p:strVal val="#ppt_h"/>
                                          </p:val>
                                        </p:tav>
                                      </p:tavLst>
                                    </p:anim>
                                    <p:anim calcmode="lin" valueType="num">
                                      <p:cBhvr>
                                        <p:cTn id="56" dur="1000" fill="hold"/>
                                        <p:tgtEl>
                                          <p:spTgt spid="7"/>
                                        </p:tgtEl>
                                        <p:attrNameLst>
                                          <p:attrName>style.rotation</p:attrName>
                                        </p:attrNameLst>
                                      </p:cBhvr>
                                      <p:tavLst>
                                        <p:tav tm="0">
                                          <p:val>
                                            <p:fltVal val="360"/>
                                          </p:val>
                                        </p:tav>
                                        <p:tav tm="100000">
                                          <p:val>
                                            <p:fltVal val="0"/>
                                          </p:val>
                                        </p:tav>
                                      </p:tavLst>
                                    </p:anim>
                                    <p:animEffect transition="in" filter="fade">
                                      <p:cBhvr>
                                        <p:cTn id="57" dur="1000"/>
                                        <p:tgtEl>
                                          <p:spTgt spid="7"/>
                                        </p:tgtEl>
                                      </p:cBhvr>
                                    </p:animEffect>
                                  </p:childTnLst>
                                </p:cTn>
                              </p:par>
                            </p:childTnLst>
                          </p:cTn>
                        </p:par>
                        <p:par>
                          <p:cTn id="58" fill="hold">
                            <p:stCondLst>
                              <p:cond delay="7650"/>
                            </p:stCondLst>
                            <p:childTnLst>
                              <p:par>
                                <p:cTn id="59" presetID="49" presetClass="entr" presetSubtype="0" decel="100000" fill="hold" nodeType="afterEffect">
                                  <p:stCondLst>
                                    <p:cond delay="0"/>
                                  </p:stCondLst>
                                  <p:childTnLst>
                                    <p:set>
                                      <p:cBhvr>
                                        <p:cTn id="60" dur="1" fill="hold">
                                          <p:stCondLst>
                                            <p:cond delay="0"/>
                                          </p:stCondLst>
                                        </p:cTn>
                                        <p:tgtEl>
                                          <p:spTgt spid="12"/>
                                        </p:tgtEl>
                                        <p:attrNameLst>
                                          <p:attrName>style.visibility</p:attrName>
                                        </p:attrNameLst>
                                      </p:cBhvr>
                                      <p:to>
                                        <p:strVal val="visible"/>
                                      </p:to>
                                    </p:set>
                                    <p:anim calcmode="lin" valueType="num">
                                      <p:cBhvr>
                                        <p:cTn id="61" dur="1000" fill="hold"/>
                                        <p:tgtEl>
                                          <p:spTgt spid="12"/>
                                        </p:tgtEl>
                                        <p:attrNameLst>
                                          <p:attrName>ppt_w</p:attrName>
                                        </p:attrNameLst>
                                      </p:cBhvr>
                                      <p:tavLst>
                                        <p:tav tm="0">
                                          <p:val>
                                            <p:fltVal val="0"/>
                                          </p:val>
                                        </p:tav>
                                        <p:tav tm="100000">
                                          <p:val>
                                            <p:strVal val="#ppt_w"/>
                                          </p:val>
                                        </p:tav>
                                      </p:tavLst>
                                    </p:anim>
                                    <p:anim calcmode="lin" valueType="num">
                                      <p:cBhvr>
                                        <p:cTn id="62" dur="1000" fill="hold"/>
                                        <p:tgtEl>
                                          <p:spTgt spid="12"/>
                                        </p:tgtEl>
                                        <p:attrNameLst>
                                          <p:attrName>ppt_h</p:attrName>
                                        </p:attrNameLst>
                                      </p:cBhvr>
                                      <p:tavLst>
                                        <p:tav tm="0">
                                          <p:val>
                                            <p:fltVal val="0"/>
                                          </p:val>
                                        </p:tav>
                                        <p:tav tm="100000">
                                          <p:val>
                                            <p:strVal val="#ppt_h"/>
                                          </p:val>
                                        </p:tav>
                                      </p:tavLst>
                                    </p:anim>
                                    <p:anim calcmode="lin" valueType="num">
                                      <p:cBhvr>
                                        <p:cTn id="63" dur="1000" fill="hold"/>
                                        <p:tgtEl>
                                          <p:spTgt spid="12"/>
                                        </p:tgtEl>
                                        <p:attrNameLst>
                                          <p:attrName>style.rotation</p:attrName>
                                        </p:attrNameLst>
                                      </p:cBhvr>
                                      <p:tavLst>
                                        <p:tav tm="0">
                                          <p:val>
                                            <p:fltVal val="360"/>
                                          </p:val>
                                        </p:tav>
                                        <p:tav tm="100000">
                                          <p:val>
                                            <p:fltVal val="0"/>
                                          </p:val>
                                        </p:tav>
                                      </p:tavLst>
                                    </p:anim>
                                    <p:animEffect transition="in" filter="fade">
                                      <p:cBhvr>
                                        <p:cTn id="64"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P spid="14" grpId="0"/>
      <p:bldP spid="55" grpId="0" animBg="1"/>
      <p:bldP spid="55"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 y="2540000"/>
            <a:ext cx="12192002" cy="4317999"/>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p:cNvSpPr txBox="1"/>
          <p:nvPr/>
        </p:nvSpPr>
        <p:spPr>
          <a:xfrm>
            <a:off x="2941130" y="3240889"/>
            <a:ext cx="6309741" cy="1446550"/>
          </a:xfrm>
          <a:prstGeom prst="rect">
            <a:avLst/>
          </a:prstGeom>
          <a:noFill/>
        </p:spPr>
        <p:txBody>
          <a:bodyPr wrap="none" rtlCol="0">
            <a:spAutoFit/>
          </a:bodyPr>
          <a:lstStyle/>
          <a:p>
            <a:pPr algn="ctr"/>
            <a:r>
              <a:rPr lang="en-US" altLang="zh-CN" sz="8800" dirty="0">
                <a:solidFill>
                  <a:schemeClr val="bg1"/>
                </a:solidFill>
                <a:cs typeface="+mn-ea"/>
                <a:sym typeface="+mn-lt"/>
              </a:rPr>
              <a:t>THANK YOU</a:t>
            </a:r>
            <a:endParaRPr lang="zh-CN" altLang="en-US" sz="8800" dirty="0">
              <a:solidFill>
                <a:schemeClr val="bg1"/>
              </a:solidFill>
              <a:cs typeface="+mn-ea"/>
              <a:sym typeface="+mn-lt"/>
            </a:endParaRPr>
          </a:p>
        </p:txBody>
      </p:sp>
      <p:sp>
        <p:nvSpPr>
          <p:cNvPr id="16" name="等腰三角形 15"/>
          <p:cNvSpPr/>
          <p:nvPr/>
        </p:nvSpPr>
        <p:spPr>
          <a:xfrm rot="10800000">
            <a:off x="5698236" y="2540000"/>
            <a:ext cx="795528" cy="342900"/>
          </a:xfrm>
          <a:prstGeom prst="triangle">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3" name="组合 2"/>
          <p:cNvGrpSpPr/>
          <p:nvPr/>
        </p:nvGrpSpPr>
        <p:grpSpPr>
          <a:xfrm>
            <a:off x="3166362" y="4540736"/>
            <a:ext cx="5859276" cy="830997"/>
            <a:chOff x="3166362" y="4540736"/>
            <a:chExt cx="5859276" cy="830997"/>
          </a:xfrm>
        </p:grpSpPr>
        <p:sp>
          <p:nvSpPr>
            <p:cNvPr id="18" name="文本框 17"/>
            <p:cNvSpPr txBox="1"/>
            <p:nvPr/>
          </p:nvSpPr>
          <p:spPr>
            <a:xfrm>
              <a:off x="3594395" y="4540736"/>
              <a:ext cx="5003210" cy="830997"/>
            </a:xfrm>
            <a:prstGeom prst="rect">
              <a:avLst/>
            </a:prstGeom>
            <a:noFill/>
          </p:spPr>
          <p:txBody>
            <a:bodyPr wrap="square" rtlCol="0">
              <a:spAutoFit/>
            </a:bodyPr>
            <a:lstStyle/>
            <a:p>
              <a:pPr algn="ctr"/>
              <a:r>
                <a:rPr lang="zh-CN" altLang="en-US" sz="4800" dirty="0">
                  <a:solidFill>
                    <a:schemeClr val="bg1"/>
                  </a:solidFill>
                  <a:cs typeface="+mn-ea"/>
                  <a:sym typeface="+mn-lt"/>
                </a:rPr>
                <a:t>感谢聆听</a:t>
              </a:r>
            </a:p>
          </p:txBody>
        </p:sp>
        <p:grpSp>
          <p:nvGrpSpPr>
            <p:cNvPr id="29" name="组合 28"/>
            <p:cNvGrpSpPr/>
            <p:nvPr/>
          </p:nvGrpSpPr>
          <p:grpSpPr>
            <a:xfrm>
              <a:off x="3166362" y="4928259"/>
              <a:ext cx="5859276" cy="18000"/>
              <a:chOff x="3149600" y="3433668"/>
              <a:chExt cx="5859276" cy="18000"/>
            </a:xfrm>
          </p:grpSpPr>
          <p:sp>
            <p:nvSpPr>
              <p:cNvPr id="30" name="矩形 29"/>
              <p:cNvSpPr/>
              <p:nvPr/>
            </p:nvSpPr>
            <p:spPr>
              <a:xfrm>
                <a:off x="3149600" y="3433668"/>
                <a:ext cx="1461141" cy="1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矩形 30"/>
              <p:cNvSpPr/>
              <p:nvPr/>
            </p:nvSpPr>
            <p:spPr>
              <a:xfrm>
                <a:off x="7547735" y="3433668"/>
                <a:ext cx="1461141" cy="1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pic>
        <p:nvPicPr>
          <p:cNvPr id="11" name="图片 10"/>
          <p:cNvPicPr>
            <a:picLocks noChangeAspect="1"/>
          </p:cNvPicPr>
          <p:nvPr/>
        </p:nvPicPr>
        <p:blipFill rotWithShape="1">
          <a:blip r:embed="rId3">
            <a:extLst>
              <a:ext uri="{28A0092B-C50C-407E-A947-70E740481C1C}">
                <a14:useLocalDpi xmlns:a14="http://schemas.microsoft.com/office/drawing/2010/main" val="0"/>
              </a:ext>
            </a:extLst>
          </a:blip>
          <a:srcRect t="27003" b="33729"/>
          <a:stretch/>
        </p:blipFill>
        <p:spPr>
          <a:xfrm>
            <a:off x="-2" y="-100424"/>
            <a:ext cx="12192002" cy="2737914"/>
          </a:xfrm>
          <a:prstGeom prst="rect">
            <a:avLst/>
          </a:prstGeom>
        </p:spPr>
      </p:pic>
    </p:spTree>
    <p:extLst>
      <p:ext uri="{BB962C8B-B14F-4D97-AF65-F5344CB8AC3E}">
        <p14:creationId xmlns:p14="http://schemas.microsoft.com/office/powerpoint/2010/main" val="1325207618"/>
      </p:ext>
    </p:extLst>
  </p:cSld>
  <p:clrMapOvr>
    <a:masterClrMapping/>
  </p:clrMapOvr>
  <mc:AlternateContent xmlns:mc="http://schemas.openxmlformats.org/markup-compatibility/2006" xmlns:p14="http://schemas.microsoft.com/office/powerpoint/2010/main">
    <mc:Choice Requires="p14">
      <p:transition spd="slow" p14:dur="1600" advTm="9355">
        <p:blinds dir="vert"/>
      </p:transition>
    </mc:Choice>
    <mc:Fallback xmlns="">
      <p:transition spd="slow" advTm="9355">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7" presetClass="entr" presetSubtype="0"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1" presetClass="entr" presetSubtype="0" fill="hold" grpId="0" nodeType="afterEffect">
                                  <p:stCondLst>
                                    <p:cond delay="0"/>
                                  </p:stCondLst>
                                  <p:iterate type="lt">
                                    <p:tmPct val="10000"/>
                                  </p:iterate>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8"/>
                                        </p:tgtEl>
                                        <p:attrNameLst>
                                          <p:attrName>ppt_y</p:attrName>
                                        </p:attrNameLst>
                                      </p:cBhvr>
                                      <p:tavLst>
                                        <p:tav tm="0">
                                          <p:val>
                                            <p:strVal val="#ppt_y"/>
                                          </p:val>
                                        </p:tav>
                                        <p:tav tm="100000">
                                          <p:val>
                                            <p:strVal val="#ppt_y"/>
                                          </p:val>
                                        </p:tav>
                                      </p:tavLst>
                                    </p:anim>
                                    <p:anim calcmode="lin" valueType="num">
                                      <p:cBhvr>
                                        <p:cTn id="20"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8"/>
                                        </p:tgtEl>
                                      </p:cBhvr>
                                    </p:animEffect>
                                  </p:childTnLst>
                                </p:cTn>
                              </p:par>
                            </p:childTnLst>
                          </p:cTn>
                        </p:par>
                        <p:par>
                          <p:cTn id="23" fill="hold">
                            <p:stCondLst>
                              <p:cond delay="2350"/>
                            </p:stCondLst>
                            <p:childTnLst>
                              <p:par>
                                <p:cTn id="24" presetID="42" presetClass="entr" presetSubtype="0"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anim calcmode="lin" valueType="num">
                                      <p:cBhvr>
                                        <p:cTn id="27" dur="500" fill="hold"/>
                                        <p:tgtEl>
                                          <p:spTgt spid="3"/>
                                        </p:tgtEl>
                                        <p:attrNameLst>
                                          <p:attrName>ppt_x</p:attrName>
                                        </p:attrNameLst>
                                      </p:cBhvr>
                                      <p:tavLst>
                                        <p:tav tm="0">
                                          <p:val>
                                            <p:strVal val="#ppt_x"/>
                                          </p:val>
                                        </p:tav>
                                        <p:tav tm="100000">
                                          <p:val>
                                            <p:strVal val="#ppt_x"/>
                                          </p:val>
                                        </p:tav>
                                      </p:tavLst>
                                    </p:anim>
                                    <p:anim calcmode="lin" valueType="num">
                                      <p:cBhvr>
                                        <p:cTn id="28" dur="500" fill="hold"/>
                                        <p:tgtEl>
                                          <p:spTgt spid="3"/>
                                        </p:tgtEl>
                                        <p:attrNameLst>
                                          <p:attrName>ppt_y</p:attrName>
                                        </p:attrNameLst>
                                      </p:cBhvr>
                                      <p:tavLst>
                                        <p:tav tm="0">
                                          <p:val>
                                            <p:strVal val="#ppt_y+.1"/>
                                          </p:val>
                                        </p:tav>
                                        <p:tav tm="100000">
                                          <p:val>
                                            <p:strVal val="#ppt_y"/>
                                          </p:val>
                                        </p:tav>
                                      </p:tavLst>
                                    </p:anim>
                                  </p:childTnLst>
                                </p:cTn>
                              </p:par>
                            </p:childTnLst>
                          </p:cTn>
                        </p:par>
                        <p:par>
                          <p:cTn id="29" fill="hold">
                            <p:stCondLst>
                              <p:cond delay="2850"/>
                            </p:stCondLst>
                            <p:childTnLst>
                              <p:par>
                                <p:cTn id="30" presetID="5" presetClass="entr" presetSubtype="10" fill="hold"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checkerboard(across)">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8" grpId="0"/>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9" name="图片 368"/>
          <p:cNvPicPr>
            <a:picLocks noChangeAspect="1"/>
          </p:cNvPicPr>
          <p:nvPr/>
        </p:nvPicPr>
        <p:blipFill rotWithShape="1">
          <a:blip r:embed="rId3"/>
          <a:srcRect l="5124" t="28622" r="3501" b="28622"/>
          <a:stretch/>
        </p:blipFill>
        <p:spPr>
          <a:xfrm>
            <a:off x="0" y="-1"/>
            <a:ext cx="4267200" cy="6858001"/>
          </a:xfrm>
          <a:prstGeom prst="rect">
            <a:avLst/>
          </a:prstGeom>
          <a:solidFill>
            <a:srgbClr val="06518A"/>
          </a:solidFill>
        </p:spPr>
      </p:pic>
      <p:sp>
        <p:nvSpPr>
          <p:cNvPr id="8" name="文本框 7"/>
          <p:cNvSpPr txBox="1"/>
          <p:nvPr/>
        </p:nvSpPr>
        <p:spPr>
          <a:xfrm>
            <a:off x="5388271" y="1881902"/>
            <a:ext cx="3877985" cy="646331"/>
          </a:xfrm>
          <a:prstGeom prst="rect">
            <a:avLst/>
          </a:prstGeom>
          <a:noFill/>
        </p:spPr>
        <p:txBody>
          <a:bodyPr wrap="none" rtlCol="0">
            <a:spAutoFit/>
          </a:bodyPr>
          <a:lstStyle/>
          <a:p>
            <a:r>
              <a:rPr lang="zh-CN" altLang="en-US" sz="3600" dirty="0">
                <a:solidFill>
                  <a:srgbClr val="06518A"/>
                </a:solidFill>
                <a:latin typeface="+mn-ea"/>
                <a:cs typeface="+mn-ea"/>
                <a:sym typeface="+mn-lt"/>
              </a:rPr>
              <a:t>计算机视觉的定义</a:t>
            </a:r>
          </a:p>
        </p:txBody>
      </p:sp>
      <p:grpSp>
        <p:nvGrpSpPr>
          <p:cNvPr id="26" name="组合 25"/>
          <p:cNvGrpSpPr/>
          <p:nvPr/>
        </p:nvGrpSpPr>
        <p:grpSpPr>
          <a:xfrm>
            <a:off x="4840528" y="2017198"/>
            <a:ext cx="471847" cy="471847"/>
            <a:chOff x="5432031" y="1864114"/>
            <a:chExt cx="576580" cy="576580"/>
          </a:xfrm>
          <a:solidFill>
            <a:srgbClr val="002060"/>
          </a:solidFill>
        </p:grpSpPr>
        <p:sp>
          <p:nvSpPr>
            <p:cNvPr id="27" name="圆角矩形 26"/>
            <p:cNvSpPr/>
            <p:nvPr/>
          </p:nvSpPr>
          <p:spPr>
            <a:xfrm>
              <a:off x="5432031" y="1864114"/>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28" name="组合 27"/>
            <p:cNvGrpSpPr/>
            <p:nvPr/>
          </p:nvGrpSpPr>
          <p:grpSpPr>
            <a:xfrm>
              <a:off x="5557436" y="2014381"/>
              <a:ext cx="325770" cy="276046"/>
              <a:chOff x="5552622" y="2014381"/>
              <a:chExt cx="325770" cy="276046"/>
            </a:xfrm>
            <a:grpFill/>
          </p:grpSpPr>
          <p:grpSp>
            <p:nvGrpSpPr>
              <p:cNvPr id="29" name="组合 28"/>
              <p:cNvGrpSpPr/>
              <p:nvPr/>
            </p:nvGrpSpPr>
            <p:grpSpPr>
              <a:xfrm>
                <a:off x="5552622" y="2014381"/>
                <a:ext cx="325770" cy="54000"/>
                <a:chOff x="5545930" y="2014381"/>
                <a:chExt cx="325770" cy="54000"/>
              </a:xfrm>
              <a:grpFill/>
            </p:grpSpPr>
            <p:sp>
              <p:nvSpPr>
                <p:cNvPr id="36" name="椭圆 35"/>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37" name="矩形 36"/>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grpSp>
            <p:nvGrpSpPr>
              <p:cNvPr id="30" name="组合 29"/>
              <p:cNvGrpSpPr/>
              <p:nvPr/>
            </p:nvGrpSpPr>
            <p:grpSpPr>
              <a:xfrm>
                <a:off x="5552622" y="2125404"/>
                <a:ext cx="325770" cy="54000"/>
                <a:chOff x="5545930" y="2014381"/>
                <a:chExt cx="325770" cy="54000"/>
              </a:xfrm>
              <a:grpFill/>
            </p:grpSpPr>
            <p:sp>
              <p:nvSpPr>
                <p:cNvPr id="34" name="椭圆 33"/>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35" name="矩形 34"/>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grpSp>
            <p:nvGrpSpPr>
              <p:cNvPr id="31" name="组合 30"/>
              <p:cNvGrpSpPr/>
              <p:nvPr/>
            </p:nvGrpSpPr>
            <p:grpSpPr>
              <a:xfrm>
                <a:off x="5552622" y="2236427"/>
                <a:ext cx="325770" cy="54000"/>
                <a:chOff x="5545930" y="2014381"/>
                <a:chExt cx="325770" cy="54000"/>
              </a:xfrm>
              <a:grpFill/>
            </p:grpSpPr>
            <p:sp>
              <p:nvSpPr>
                <p:cNvPr id="32" name="椭圆 31"/>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33" name="矩形 32"/>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grpSp>
      </p:gr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7" name="文本框 6"/>
          <p:cNvSpPr txBox="1"/>
          <p:nvPr/>
        </p:nvSpPr>
        <p:spPr>
          <a:xfrm>
            <a:off x="1291062" y="2072800"/>
            <a:ext cx="1494320" cy="2215991"/>
          </a:xfrm>
          <a:prstGeom prst="rect">
            <a:avLst/>
          </a:prstGeom>
          <a:noFill/>
        </p:spPr>
        <p:txBody>
          <a:bodyPr wrap="none" rtlCol="0">
            <a:spAutoFit/>
          </a:bodyPr>
          <a:lstStyle/>
          <a:p>
            <a:r>
              <a:rPr lang="en-US" altLang="zh-CN" sz="13800" dirty="0">
                <a:solidFill>
                  <a:schemeClr val="bg1"/>
                </a:solidFill>
                <a:latin typeface="+mn-ea"/>
                <a:cs typeface="+mn-ea"/>
                <a:sym typeface="+mn-lt"/>
              </a:rPr>
              <a:t>01</a:t>
            </a:r>
            <a:endParaRPr lang="zh-CN" altLang="en-US" sz="13800" dirty="0">
              <a:solidFill>
                <a:schemeClr val="bg1"/>
              </a:solidFill>
              <a:latin typeface="+mn-ea"/>
              <a:cs typeface="+mn-ea"/>
              <a:sym typeface="+mn-lt"/>
            </a:endParaRPr>
          </a:p>
        </p:txBody>
      </p:sp>
      <p:sp>
        <p:nvSpPr>
          <p:cNvPr id="20" name="文本框 19"/>
          <p:cNvSpPr txBox="1"/>
          <p:nvPr/>
        </p:nvSpPr>
        <p:spPr>
          <a:xfrm>
            <a:off x="1091559" y="3890281"/>
            <a:ext cx="2087070" cy="584775"/>
          </a:xfrm>
          <a:prstGeom prst="rect">
            <a:avLst/>
          </a:prstGeom>
          <a:noFill/>
        </p:spPr>
        <p:txBody>
          <a:bodyPr wrap="square" rtlCol="0">
            <a:spAutoFit/>
          </a:bodyPr>
          <a:lstStyle/>
          <a:p>
            <a:r>
              <a:rPr lang="en-US" altLang="zh-CN" sz="3200" dirty="0">
                <a:solidFill>
                  <a:schemeClr val="bg1"/>
                </a:solidFill>
                <a:latin typeface="+mn-ea"/>
                <a:cs typeface="+mn-ea"/>
                <a:sym typeface="+mn-lt"/>
              </a:rPr>
              <a:t>PART ONE</a:t>
            </a:r>
            <a:endParaRPr lang="zh-CN" altLang="en-US" sz="3200" dirty="0">
              <a:solidFill>
                <a:schemeClr val="bg1"/>
              </a:solidFill>
              <a:latin typeface="+mn-ea"/>
              <a:cs typeface="+mn-ea"/>
              <a:sym typeface="+mn-lt"/>
            </a:endParaRPr>
          </a:p>
        </p:txBody>
      </p:sp>
      <p:sp>
        <p:nvSpPr>
          <p:cNvPr id="22" name="文本框 21">
            <a:extLst>
              <a:ext uri="{FF2B5EF4-FFF2-40B4-BE49-F238E27FC236}">
                <a16:creationId xmlns:a16="http://schemas.microsoft.com/office/drawing/2014/main" id="{B7D6BA72-2A82-401B-BDA5-7A528EDB5D8A}"/>
              </a:ext>
            </a:extLst>
          </p:cNvPr>
          <p:cNvSpPr txBox="1"/>
          <p:nvPr/>
        </p:nvSpPr>
        <p:spPr>
          <a:xfrm>
            <a:off x="4833627" y="2667408"/>
            <a:ext cx="6067311" cy="3153171"/>
          </a:xfrm>
          <a:prstGeom prst="rect">
            <a:avLst/>
          </a:prstGeom>
          <a:noFill/>
        </p:spPr>
        <p:txBody>
          <a:bodyPr wrap="square" rtlCol="0">
            <a:spAutoFit/>
          </a:bodyPr>
          <a:lstStyle/>
          <a:p>
            <a:pPr>
              <a:lnSpc>
                <a:spcPct val="140000"/>
              </a:lnSpc>
            </a:pPr>
            <a:r>
              <a:rPr lang="zh-CN" altLang="en-US" dirty="0">
                <a:solidFill>
                  <a:schemeClr val="bg2">
                    <a:lumMod val="75000"/>
                  </a:schemeClr>
                </a:solidFill>
                <a:cs typeface="+mn-ea"/>
              </a:rPr>
              <a:t>计算机视觉（</a:t>
            </a:r>
            <a:r>
              <a:rPr lang="en-US" altLang="zh-CN" dirty="0">
                <a:solidFill>
                  <a:schemeClr val="bg2">
                    <a:lumMod val="75000"/>
                  </a:schemeClr>
                </a:solidFill>
                <a:cs typeface="+mn-ea"/>
              </a:rPr>
              <a:t>computer vision</a:t>
            </a:r>
            <a:r>
              <a:rPr lang="zh-CN" altLang="en-US" dirty="0">
                <a:solidFill>
                  <a:schemeClr val="bg2">
                    <a:lumMod val="75000"/>
                  </a:schemeClr>
                </a:solidFill>
                <a:cs typeface="+mn-ea"/>
              </a:rPr>
              <a:t>）是一门研究如何使机器“看”的科学，进一步说就是指用摄影机和计算机代替人眼对目标进行识别、跟踪和测量等机器视觉，并进一步做图像处理，用计算机处理成为更适合人眼观察或传送给仪器检测的图像。作为一门科学学科，计算机视觉研究相关的理论和技术，试图创建能够从图像或者多维数据中获取“信息”的人工智能系统。这里所指的信息定义的，可以用来帮助做一个“决定”的信息。</a:t>
            </a:r>
            <a:endParaRPr lang="zh-CN" altLang="en-US" dirty="0">
              <a:solidFill>
                <a:schemeClr val="bg2">
                  <a:lumMod val="75000"/>
                </a:schemeClr>
              </a:solidFill>
              <a:cs typeface="+mn-ea"/>
              <a:sym typeface="+mn-lt"/>
            </a:endParaRPr>
          </a:p>
        </p:txBody>
      </p:sp>
      <p:cxnSp>
        <p:nvCxnSpPr>
          <p:cNvPr id="23" name="直接连接符 22">
            <a:extLst>
              <a:ext uri="{FF2B5EF4-FFF2-40B4-BE49-F238E27FC236}">
                <a16:creationId xmlns:a16="http://schemas.microsoft.com/office/drawing/2014/main" id="{3C0A61FC-FE00-42E3-88ED-454BF61E187F}"/>
              </a:ext>
            </a:extLst>
          </p:cNvPr>
          <p:cNvCxnSpPr/>
          <p:nvPr/>
        </p:nvCxnSpPr>
        <p:spPr>
          <a:xfrm>
            <a:off x="4943154" y="5908417"/>
            <a:ext cx="5904356" cy="0"/>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9767366"/>
      </p:ext>
    </p:extLst>
  </p:cSld>
  <p:clrMapOvr>
    <a:masterClrMapping/>
  </p:clrMapOvr>
  <mc:AlternateContent xmlns:mc="http://schemas.openxmlformats.org/markup-compatibility/2006" xmlns:p14="http://schemas.microsoft.com/office/powerpoint/2010/main">
    <mc:Choice Requires="p14">
      <p:transition spd="slow" p14:dur="1600" advTm="25838">
        <p:blinds dir="vert"/>
      </p:transition>
    </mc:Choice>
    <mc:Fallback xmlns="">
      <p:transition spd="slow" advTm="25838">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369"/>
                                        </p:tgtEl>
                                        <p:attrNameLst>
                                          <p:attrName>style.visibility</p:attrName>
                                        </p:attrNameLst>
                                      </p:cBhvr>
                                      <p:to>
                                        <p:strVal val="visible"/>
                                      </p:to>
                                    </p:set>
                                    <p:anim calcmode="lin" valueType="num">
                                      <p:cBhvr additive="base">
                                        <p:cTn id="7" dur="1000" fill="hold"/>
                                        <p:tgtEl>
                                          <p:spTgt spid="369"/>
                                        </p:tgtEl>
                                        <p:attrNameLst>
                                          <p:attrName>ppt_x</p:attrName>
                                        </p:attrNameLst>
                                      </p:cBhvr>
                                      <p:tavLst>
                                        <p:tav tm="0">
                                          <p:val>
                                            <p:strVal val="0-#ppt_w/2"/>
                                          </p:val>
                                        </p:tav>
                                        <p:tav tm="100000">
                                          <p:val>
                                            <p:strVal val="#ppt_x"/>
                                          </p:val>
                                        </p:tav>
                                      </p:tavLst>
                                    </p:anim>
                                    <p:anim calcmode="lin" valueType="num">
                                      <p:cBhvr additive="base">
                                        <p:cTn id="8" dur="1000" fill="hold"/>
                                        <p:tgtEl>
                                          <p:spTgt spid="369"/>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1" presetClass="entr" presetSubtype="2"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heel(2)">
                                      <p:cBhvr>
                                        <p:cTn id="12" dur="1000"/>
                                        <p:tgtEl>
                                          <p:spTgt spid="19"/>
                                        </p:tgtEl>
                                      </p:cBhvr>
                                    </p:animEffect>
                                  </p:childTnLst>
                                </p:cTn>
                              </p:par>
                            </p:childTnLst>
                          </p:cTn>
                        </p:par>
                        <p:par>
                          <p:cTn id="13" fill="hold">
                            <p:stCondLst>
                              <p:cond delay="2000"/>
                            </p:stCondLst>
                            <p:childTnLst>
                              <p:par>
                                <p:cTn id="14" presetID="17" presetClass="entr" presetSubtype="10" fill="hold" grpId="0" nodeType="afterEffect">
                                  <p:stCondLst>
                                    <p:cond delay="0"/>
                                  </p:stCondLst>
                                  <p:iterate type="lt">
                                    <p:tmPct val="10000"/>
                                  </p:iterate>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strVal val="#ppt_h"/>
                                          </p:val>
                                        </p:tav>
                                        <p:tav tm="100000">
                                          <p:val>
                                            <p:strVal val="#ppt_h"/>
                                          </p:val>
                                        </p:tav>
                                      </p:tavLst>
                                    </p:anim>
                                  </p:childTnLst>
                                </p:cTn>
                              </p:par>
                              <p:par>
                                <p:cTn id="18" presetID="17" presetClass="entr" presetSubtype="10" fill="hold" grpId="0" nodeType="withEffect">
                                  <p:stCondLst>
                                    <p:cond delay="0"/>
                                  </p:stCondLst>
                                  <p:iterate type="lt">
                                    <p:tmPct val="10000"/>
                                  </p:iterate>
                                  <p:childTnLst>
                                    <p:set>
                                      <p:cBhvr>
                                        <p:cTn id="19" dur="1" fill="hold">
                                          <p:stCondLst>
                                            <p:cond delay="0"/>
                                          </p:stCondLst>
                                        </p:cTn>
                                        <p:tgtEl>
                                          <p:spTgt spid="20"/>
                                        </p:tgtEl>
                                        <p:attrNameLst>
                                          <p:attrName>style.visibility</p:attrName>
                                        </p:attrNameLst>
                                      </p:cBhvr>
                                      <p:to>
                                        <p:strVal val="visible"/>
                                      </p:to>
                                    </p:set>
                                    <p:anim calcmode="lin" valueType="num">
                                      <p:cBhvr>
                                        <p:cTn id="20" dur="500" fill="hold"/>
                                        <p:tgtEl>
                                          <p:spTgt spid="20"/>
                                        </p:tgtEl>
                                        <p:attrNameLst>
                                          <p:attrName>ppt_w</p:attrName>
                                        </p:attrNameLst>
                                      </p:cBhvr>
                                      <p:tavLst>
                                        <p:tav tm="0">
                                          <p:val>
                                            <p:fltVal val="0"/>
                                          </p:val>
                                        </p:tav>
                                        <p:tav tm="100000">
                                          <p:val>
                                            <p:strVal val="#ppt_w"/>
                                          </p:val>
                                        </p:tav>
                                      </p:tavLst>
                                    </p:anim>
                                    <p:anim calcmode="lin" valueType="num">
                                      <p:cBhvr>
                                        <p:cTn id="21" dur="500" fill="hold"/>
                                        <p:tgtEl>
                                          <p:spTgt spid="20"/>
                                        </p:tgtEl>
                                        <p:attrNameLst>
                                          <p:attrName>ppt_h</p:attrName>
                                        </p:attrNameLst>
                                      </p:cBhvr>
                                      <p:tavLst>
                                        <p:tav tm="0">
                                          <p:val>
                                            <p:strVal val="#ppt_h"/>
                                          </p:val>
                                        </p:tav>
                                        <p:tav tm="100000">
                                          <p:val>
                                            <p:strVal val="#ppt_h"/>
                                          </p:val>
                                        </p:tav>
                                      </p:tavLst>
                                    </p:anim>
                                  </p:childTnLst>
                                </p:cTn>
                              </p:par>
                            </p:childTnLst>
                          </p:cTn>
                        </p:par>
                        <p:par>
                          <p:cTn id="22" fill="hold">
                            <p:stCondLst>
                              <p:cond delay="2800"/>
                            </p:stCondLst>
                            <p:childTnLst>
                              <p:par>
                                <p:cTn id="23" presetID="49" presetClass="entr" presetSubtype="0" decel="100000" fill="hold" nodeType="after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p:cTn id="25" dur="1000" fill="hold"/>
                                        <p:tgtEl>
                                          <p:spTgt spid="26"/>
                                        </p:tgtEl>
                                        <p:attrNameLst>
                                          <p:attrName>ppt_w</p:attrName>
                                        </p:attrNameLst>
                                      </p:cBhvr>
                                      <p:tavLst>
                                        <p:tav tm="0">
                                          <p:val>
                                            <p:fltVal val="0"/>
                                          </p:val>
                                        </p:tav>
                                        <p:tav tm="100000">
                                          <p:val>
                                            <p:strVal val="#ppt_w"/>
                                          </p:val>
                                        </p:tav>
                                      </p:tavLst>
                                    </p:anim>
                                    <p:anim calcmode="lin" valueType="num">
                                      <p:cBhvr>
                                        <p:cTn id="26" dur="1000" fill="hold"/>
                                        <p:tgtEl>
                                          <p:spTgt spid="26"/>
                                        </p:tgtEl>
                                        <p:attrNameLst>
                                          <p:attrName>ppt_h</p:attrName>
                                        </p:attrNameLst>
                                      </p:cBhvr>
                                      <p:tavLst>
                                        <p:tav tm="0">
                                          <p:val>
                                            <p:fltVal val="0"/>
                                          </p:val>
                                        </p:tav>
                                        <p:tav tm="100000">
                                          <p:val>
                                            <p:strVal val="#ppt_h"/>
                                          </p:val>
                                        </p:tav>
                                      </p:tavLst>
                                    </p:anim>
                                    <p:anim calcmode="lin" valueType="num">
                                      <p:cBhvr>
                                        <p:cTn id="27" dur="1000" fill="hold"/>
                                        <p:tgtEl>
                                          <p:spTgt spid="26"/>
                                        </p:tgtEl>
                                        <p:attrNameLst>
                                          <p:attrName>style.rotation</p:attrName>
                                        </p:attrNameLst>
                                      </p:cBhvr>
                                      <p:tavLst>
                                        <p:tav tm="0">
                                          <p:val>
                                            <p:fltVal val="360"/>
                                          </p:val>
                                        </p:tav>
                                        <p:tav tm="100000">
                                          <p:val>
                                            <p:fltVal val="0"/>
                                          </p:val>
                                        </p:tav>
                                      </p:tavLst>
                                    </p:anim>
                                    <p:animEffect transition="in" filter="fade">
                                      <p:cBhvr>
                                        <p:cTn id="28" dur="1000"/>
                                        <p:tgtEl>
                                          <p:spTgt spid="26"/>
                                        </p:tgtEl>
                                      </p:cBhvr>
                                    </p:animEffect>
                                  </p:childTnLst>
                                </p:cTn>
                              </p:par>
                            </p:childTnLst>
                          </p:cTn>
                        </p:par>
                        <p:par>
                          <p:cTn id="29" fill="hold">
                            <p:stCondLst>
                              <p:cond delay="3800"/>
                            </p:stCondLst>
                            <p:childTnLst>
                              <p:par>
                                <p:cTn id="30" presetID="1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35" presetClass="path" presetSubtype="0" accel="10000" decel="90000" fill="hold" grpId="1" nodeType="withEffect">
                                  <p:stCondLst>
                                    <p:cond delay="0"/>
                                  </p:stCondLst>
                                  <p:childTnLst>
                                    <p:animMotion origin="layout" path="M -6.25E-7 4.44444E-6 L 0.05182 4.44444E-6 " pathEditMode="relative" rAng="0" ptsTypes="AA">
                                      <p:cBhvr>
                                        <p:cTn id="34" dur="1000" spd="-100000" fill="hold"/>
                                        <p:tgtEl>
                                          <p:spTgt spid="8"/>
                                        </p:tgtEl>
                                        <p:attrNameLst>
                                          <p:attrName>ppt_x</p:attrName>
                                          <p:attrName>ppt_y</p:attrName>
                                        </p:attrNameLst>
                                      </p:cBhvr>
                                      <p:rCtr x="2591" y="0"/>
                                    </p:animMotion>
                                  </p:childTnLst>
                                </p:cTn>
                              </p:par>
                            </p:childTnLst>
                          </p:cTn>
                        </p:par>
                        <p:par>
                          <p:cTn id="35" fill="hold">
                            <p:stCondLst>
                              <p:cond delay="4800"/>
                            </p:stCondLst>
                            <p:childTnLst>
                              <p:par>
                                <p:cTn id="36" presetID="17" presetClass="entr" presetSubtype="10" fill="hold" grpId="0" nodeType="afterEffect">
                                  <p:stCondLst>
                                    <p:cond delay="0"/>
                                  </p:stCondLst>
                                  <p:iterate type="lt">
                                    <p:tmPct val="10000"/>
                                  </p:iterate>
                                  <p:childTnLst>
                                    <p:set>
                                      <p:cBhvr>
                                        <p:cTn id="37" dur="1" fill="hold">
                                          <p:stCondLst>
                                            <p:cond delay="0"/>
                                          </p:stCondLst>
                                        </p:cTn>
                                        <p:tgtEl>
                                          <p:spTgt spid="22"/>
                                        </p:tgtEl>
                                        <p:attrNameLst>
                                          <p:attrName>style.visibility</p:attrName>
                                        </p:attrNameLst>
                                      </p:cBhvr>
                                      <p:to>
                                        <p:strVal val="visible"/>
                                      </p:to>
                                    </p:set>
                                    <p:anim calcmode="lin" valueType="num">
                                      <p:cBhvr>
                                        <p:cTn id="38" dur="500" fill="hold"/>
                                        <p:tgtEl>
                                          <p:spTgt spid="22"/>
                                        </p:tgtEl>
                                        <p:attrNameLst>
                                          <p:attrName>ppt_w</p:attrName>
                                        </p:attrNameLst>
                                      </p:cBhvr>
                                      <p:tavLst>
                                        <p:tav tm="0">
                                          <p:val>
                                            <p:fltVal val="0"/>
                                          </p:val>
                                        </p:tav>
                                        <p:tav tm="100000">
                                          <p:val>
                                            <p:strVal val="#ppt_w"/>
                                          </p:val>
                                        </p:tav>
                                      </p:tavLst>
                                    </p:anim>
                                    <p:anim calcmode="lin" valueType="num">
                                      <p:cBhvr>
                                        <p:cTn id="39" dur="500" fill="hold"/>
                                        <p:tgtEl>
                                          <p:spTgt spid="22"/>
                                        </p:tgtEl>
                                        <p:attrNameLst>
                                          <p:attrName>ppt_h</p:attrName>
                                        </p:attrNameLst>
                                      </p:cBhvr>
                                      <p:tavLst>
                                        <p:tav tm="0">
                                          <p:val>
                                            <p:strVal val="#ppt_h"/>
                                          </p:val>
                                        </p:tav>
                                        <p:tav tm="100000">
                                          <p:val>
                                            <p:strVal val="#ppt_h"/>
                                          </p:val>
                                        </p:tav>
                                      </p:tavLst>
                                    </p:anim>
                                  </p:childTnLst>
                                </p:cTn>
                              </p:par>
                            </p:childTnLst>
                          </p:cTn>
                        </p:par>
                        <p:par>
                          <p:cTn id="40" fill="hold">
                            <p:stCondLst>
                              <p:cond delay="15050"/>
                            </p:stCondLst>
                            <p:childTnLst>
                              <p:par>
                                <p:cTn id="41" presetID="22" presetClass="entr" presetSubtype="8" fill="hold"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wipe(left)">
                                      <p:cBhvr>
                                        <p:cTn id="4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9" grpId="0" animBg="1"/>
      <p:bldP spid="7" grpId="0"/>
      <p:bldP spid="20" grpId="0"/>
      <p:bldP spid="2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6410071" y="1706038"/>
            <a:ext cx="4864139" cy="477054"/>
          </a:xfrm>
          <a:prstGeom prst="rect">
            <a:avLst/>
          </a:prstGeom>
        </p:spPr>
        <p:txBody>
          <a:bodyPr wrap="square">
            <a:spAutoFit/>
          </a:bodyPr>
          <a:lstStyle/>
          <a:p>
            <a:pPr algn="just">
              <a:lnSpc>
                <a:spcPct val="140000"/>
              </a:lnSpc>
            </a:pPr>
            <a:r>
              <a:rPr lang="zh-CN" altLang="en-US" sz="2000" dirty="0">
                <a:latin typeface="+mn-ea"/>
              </a:rPr>
              <a:t>计算机视觉本质上就是研究视觉感知问题。</a:t>
            </a:r>
            <a:endParaRPr lang="zh-CN" altLang="en-US" sz="2000" dirty="0">
              <a:solidFill>
                <a:schemeClr val="bg2">
                  <a:lumMod val="25000"/>
                </a:schemeClr>
              </a:solidFill>
              <a:latin typeface="+mn-ea"/>
              <a:cs typeface="+mn-ea"/>
              <a:sym typeface="+mn-lt"/>
            </a:endParaRPr>
          </a:p>
        </p:txBody>
      </p:sp>
      <p:sp>
        <p:nvSpPr>
          <p:cNvPr id="48" name="矩形 47"/>
          <p:cNvSpPr/>
          <p:nvPr/>
        </p:nvSpPr>
        <p:spPr>
          <a:xfrm>
            <a:off x="6410071" y="2597892"/>
            <a:ext cx="4864139" cy="3062377"/>
          </a:xfrm>
          <a:prstGeom prst="rect">
            <a:avLst/>
          </a:prstGeom>
        </p:spPr>
        <p:txBody>
          <a:bodyPr wrap="square">
            <a:spAutoFit/>
          </a:bodyPr>
          <a:lstStyle/>
          <a:p>
            <a:pPr algn="just">
              <a:lnSpc>
                <a:spcPct val="140000"/>
              </a:lnSpc>
            </a:pPr>
            <a:r>
              <a:rPr lang="zh-CN" altLang="en-US" sz="2000" dirty="0">
                <a:latin typeface="+mn-ea"/>
              </a:rPr>
              <a:t>计算机视觉的目标是对环境的表达和理解，核心问题是研究如何对输入的图像信息进行组织，对物体和场景进行识别，进而对图像内容给予解释。</a:t>
            </a:r>
            <a:endParaRPr lang="en-US" altLang="zh-CN" sz="2000" dirty="0">
              <a:latin typeface="+mn-ea"/>
            </a:endParaRPr>
          </a:p>
          <a:p>
            <a:pPr algn="just">
              <a:lnSpc>
                <a:spcPct val="140000"/>
              </a:lnSpc>
            </a:pPr>
            <a:endParaRPr lang="en-US" altLang="zh-CN" sz="2000" dirty="0">
              <a:solidFill>
                <a:schemeClr val="bg2">
                  <a:lumMod val="25000"/>
                </a:schemeClr>
              </a:solidFill>
              <a:latin typeface="+mn-ea"/>
              <a:cs typeface="+mn-ea"/>
              <a:sym typeface="+mn-lt"/>
            </a:endParaRPr>
          </a:p>
          <a:p>
            <a:pPr algn="just">
              <a:lnSpc>
                <a:spcPct val="140000"/>
              </a:lnSpc>
            </a:pPr>
            <a:r>
              <a:rPr lang="zh-CN" altLang="en-US" sz="2000" dirty="0">
                <a:latin typeface="+mn-ea"/>
              </a:rPr>
              <a:t>目前还主要聚焦在图像信息的组织和识别阶段</a:t>
            </a:r>
            <a:endParaRPr lang="zh-CN" altLang="en-US" sz="2000" dirty="0">
              <a:solidFill>
                <a:schemeClr val="bg2">
                  <a:lumMod val="25000"/>
                </a:schemeClr>
              </a:solidFill>
              <a:latin typeface="+mn-ea"/>
              <a:cs typeface="+mn-ea"/>
              <a:sym typeface="+mn-lt"/>
            </a:endParaRPr>
          </a:p>
        </p:txBody>
      </p:sp>
      <p:sp>
        <p:nvSpPr>
          <p:cNvPr id="13" name="矩形 12"/>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4" name="矩形 13"/>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5" name="矩形 14"/>
          <p:cNvSpPr/>
          <p:nvPr/>
        </p:nvSpPr>
        <p:spPr>
          <a:xfrm>
            <a:off x="1418221" y="253163"/>
            <a:ext cx="3057247" cy="523220"/>
          </a:xfrm>
          <a:prstGeom prst="rect">
            <a:avLst/>
          </a:prstGeom>
        </p:spPr>
        <p:txBody>
          <a:bodyPr wrap="none">
            <a:spAutoFit/>
          </a:bodyPr>
          <a:lstStyle/>
          <a:p>
            <a:r>
              <a:rPr lang="zh-CN" altLang="en-US" sz="2800" dirty="0">
                <a:solidFill>
                  <a:srgbClr val="06518A"/>
                </a:solidFill>
                <a:cs typeface="+mn-ea"/>
                <a:sym typeface="+mn-lt"/>
              </a:rPr>
              <a:t>计算机视觉的定义</a:t>
            </a:r>
          </a:p>
        </p:txBody>
      </p:sp>
      <p:grpSp>
        <p:nvGrpSpPr>
          <p:cNvPr id="33" name="组合 32"/>
          <p:cNvGrpSpPr/>
          <p:nvPr/>
        </p:nvGrpSpPr>
        <p:grpSpPr>
          <a:xfrm>
            <a:off x="315742" y="3205"/>
            <a:ext cx="999853" cy="947419"/>
            <a:chOff x="282847" y="3205"/>
            <a:chExt cx="999853" cy="947419"/>
          </a:xfrm>
        </p:grpSpPr>
        <p:sp>
          <p:nvSpPr>
            <p:cNvPr id="34" name="矩形 33"/>
            <p:cNvSpPr/>
            <p:nvPr/>
          </p:nvSpPr>
          <p:spPr>
            <a:xfrm>
              <a:off x="282847"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5" name="矩形 34"/>
            <p:cNvSpPr/>
            <p:nvPr/>
          </p:nvSpPr>
          <p:spPr>
            <a:xfrm>
              <a:off x="282847"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36" name="组合 35"/>
            <p:cNvGrpSpPr/>
            <p:nvPr/>
          </p:nvGrpSpPr>
          <p:grpSpPr>
            <a:xfrm>
              <a:off x="546849" y="253163"/>
              <a:ext cx="471847" cy="471847"/>
              <a:chOff x="546849" y="253163"/>
              <a:chExt cx="471847" cy="471847"/>
            </a:xfrm>
          </p:grpSpPr>
          <p:sp>
            <p:nvSpPr>
              <p:cNvPr id="37" name="圆角矩形 36"/>
              <p:cNvSpPr/>
              <p:nvPr/>
            </p:nvSpPr>
            <p:spPr>
              <a:xfrm>
                <a:off x="546849" y="253163"/>
                <a:ext cx="471847" cy="471847"/>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39" name="组合 38"/>
              <p:cNvGrpSpPr/>
              <p:nvPr/>
            </p:nvGrpSpPr>
            <p:grpSpPr>
              <a:xfrm>
                <a:off x="649475" y="376135"/>
                <a:ext cx="266595" cy="225904"/>
                <a:chOff x="5552622" y="2014381"/>
                <a:chExt cx="325770" cy="276046"/>
              </a:xfrm>
              <a:solidFill>
                <a:schemeClr val="bg1"/>
              </a:solidFill>
            </p:grpSpPr>
            <p:grpSp>
              <p:nvGrpSpPr>
                <p:cNvPr id="41" name="组合 40"/>
                <p:cNvGrpSpPr/>
                <p:nvPr/>
              </p:nvGrpSpPr>
              <p:grpSpPr>
                <a:xfrm>
                  <a:off x="5552622" y="2014381"/>
                  <a:ext cx="325770" cy="54000"/>
                  <a:chOff x="5545930" y="2014381"/>
                  <a:chExt cx="325770" cy="54000"/>
                </a:xfrm>
                <a:grpFill/>
              </p:grpSpPr>
              <p:sp>
                <p:nvSpPr>
                  <p:cNvPr id="51" name="椭圆 50"/>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52" name="矩形 51"/>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42" name="组合 41"/>
                <p:cNvGrpSpPr/>
                <p:nvPr/>
              </p:nvGrpSpPr>
              <p:grpSpPr>
                <a:xfrm>
                  <a:off x="5552622" y="2125404"/>
                  <a:ext cx="325770" cy="54000"/>
                  <a:chOff x="5545930" y="2014381"/>
                  <a:chExt cx="325770" cy="54000"/>
                </a:xfrm>
                <a:grpFill/>
              </p:grpSpPr>
              <p:sp>
                <p:nvSpPr>
                  <p:cNvPr id="49" name="椭圆 48"/>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50" name="矩形 49"/>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nvGrpSpPr>
                <p:cNvPr id="45" name="组合 44"/>
                <p:cNvGrpSpPr/>
                <p:nvPr/>
              </p:nvGrpSpPr>
              <p:grpSpPr>
                <a:xfrm>
                  <a:off x="5552622" y="2236427"/>
                  <a:ext cx="325770" cy="54000"/>
                  <a:chOff x="5545930" y="2014381"/>
                  <a:chExt cx="325770" cy="54000"/>
                </a:xfrm>
                <a:grpFill/>
              </p:grpSpPr>
              <p:sp>
                <p:nvSpPr>
                  <p:cNvPr id="46" name="椭圆 45"/>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47" name="矩形 46"/>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grpSp>
        </p:grpSp>
      </p:grpSp>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9" name="图片 8">
            <a:extLst>
              <a:ext uri="{FF2B5EF4-FFF2-40B4-BE49-F238E27FC236}">
                <a16:creationId xmlns:a16="http://schemas.microsoft.com/office/drawing/2014/main" id="{7F821A57-853B-1AB1-806A-6A8C82A12A86}"/>
              </a:ext>
            </a:extLst>
          </p:cNvPr>
          <p:cNvPicPr>
            <a:picLocks noChangeAspect="1"/>
          </p:cNvPicPr>
          <p:nvPr/>
        </p:nvPicPr>
        <p:blipFill>
          <a:blip r:embed="rId4"/>
          <a:stretch>
            <a:fillRect/>
          </a:stretch>
        </p:blipFill>
        <p:spPr>
          <a:xfrm>
            <a:off x="0" y="2009879"/>
            <a:ext cx="6443662" cy="3788457"/>
          </a:xfrm>
          <a:prstGeom prst="rect">
            <a:avLst/>
          </a:prstGeom>
        </p:spPr>
      </p:pic>
    </p:spTree>
    <p:extLst>
      <p:ext uri="{BB962C8B-B14F-4D97-AF65-F5344CB8AC3E}">
        <p14:creationId xmlns:p14="http://schemas.microsoft.com/office/powerpoint/2010/main" val="1506805765"/>
      </p:ext>
    </p:extLst>
  </p:cSld>
  <p:clrMapOvr>
    <a:masterClrMapping/>
  </p:clrMapOvr>
  <mc:AlternateContent xmlns:mc="http://schemas.openxmlformats.org/markup-compatibility/2006" xmlns:p14="http://schemas.microsoft.com/office/powerpoint/2010/main">
    <mc:Choice Requires="p14">
      <p:transition spd="slow" p14:dur="1600" advTm="2073">
        <p:blinds dir="vert"/>
      </p:transition>
    </mc:Choice>
    <mc:Fallback xmlns="">
      <p:transition spd="slow" advTm="2073">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0-#ppt_w/2"/>
                                          </p:val>
                                        </p:tav>
                                        <p:tav tm="100000">
                                          <p:val>
                                            <p:strVal val="#ppt_x"/>
                                          </p:val>
                                        </p:tav>
                                      </p:tavLst>
                                    </p:anim>
                                    <p:anim calcmode="lin" valueType="num">
                                      <p:cBhvr additive="base">
                                        <p:cTn id="8" dur="500" fill="hold"/>
                                        <p:tgtEl>
                                          <p:spTgt spid="3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20000"/>
                                  </p:iterate>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Effect transition="in" filter="fade">
                                      <p:cBhvr>
                                        <p:cTn id="14" dur="500"/>
                                        <p:tgtEl>
                                          <p:spTgt spid="15"/>
                                        </p:tgtEl>
                                      </p:cBhvr>
                                    </p:animEffect>
                                  </p:childTnLst>
                                </p:cTn>
                              </p:par>
                            </p:childTnLst>
                          </p:cTn>
                        </p:par>
                        <p:par>
                          <p:cTn id="15" fill="hold">
                            <p:stCondLst>
                              <p:cond delay="1700"/>
                            </p:stCondLst>
                            <p:childTnLst>
                              <p:par>
                                <p:cTn id="16" presetID="42" presetClass="entr" presetSubtype="0" fill="hold" grpId="0" nodeType="after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1000"/>
                                        <p:tgtEl>
                                          <p:spTgt spid="38"/>
                                        </p:tgtEl>
                                      </p:cBhvr>
                                    </p:animEffect>
                                    <p:anim calcmode="lin" valueType="num">
                                      <p:cBhvr>
                                        <p:cTn id="19" dur="1000" fill="hold"/>
                                        <p:tgtEl>
                                          <p:spTgt spid="38"/>
                                        </p:tgtEl>
                                        <p:attrNameLst>
                                          <p:attrName>ppt_x</p:attrName>
                                        </p:attrNameLst>
                                      </p:cBhvr>
                                      <p:tavLst>
                                        <p:tav tm="0">
                                          <p:val>
                                            <p:strVal val="#ppt_x"/>
                                          </p:val>
                                        </p:tav>
                                        <p:tav tm="100000">
                                          <p:val>
                                            <p:strVal val="#ppt_x"/>
                                          </p:val>
                                        </p:tav>
                                      </p:tavLst>
                                    </p:anim>
                                    <p:anim calcmode="lin" valueType="num">
                                      <p:cBhvr>
                                        <p:cTn id="20" dur="1000" fill="hold"/>
                                        <p:tgtEl>
                                          <p:spTgt spid="38"/>
                                        </p:tgtEl>
                                        <p:attrNameLst>
                                          <p:attrName>ppt_y</p:attrName>
                                        </p:attrNameLst>
                                      </p:cBhvr>
                                      <p:tavLst>
                                        <p:tav tm="0">
                                          <p:val>
                                            <p:strVal val="#ppt_y+.1"/>
                                          </p:val>
                                        </p:tav>
                                        <p:tav tm="100000">
                                          <p:val>
                                            <p:strVal val="#ppt_y"/>
                                          </p:val>
                                        </p:tav>
                                      </p:tavLst>
                                    </p:anim>
                                  </p:childTnLst>
                                </p:cTn>
                              </p:par>
                            </p:childTnLst>
                          </p:cTn>
                        </p:par>
                        <p:par>
                          <p:cTn id="21" fill="hold">
                            <p:stCondLst>
                              <p:cond delay="2700"/>
                            </p:stCondLst>
                            <p:childTnLst>
                              <p:par>
                                <p:cTn id="22" presetID="42" presetClass="entr" presetSubtype="0" fill="hold" grpId="0" nodeType="afterEffect">
                                  <p:stCondLst>
                                    <p:cond delay="0"/>
                                  </p:stCondLst>
                                  <p:childTnLst>
                                    <p:set>
                                      <p:cBhvr>
                                        <p:cTn id="23" dur="1" fill="hold">
                                          <p:stCondLst>
                                            <p:cond delay="0"/>
                                          </p:stCondLst>
                                        </p:cTn>
                                        <p:tgtEl>
                                          <p:spTgt spid="48"/>
                                        </p:tgtEl>
                                        <p:attrNameLst>
                                          <p:attrName>style.visibility</p:attrName>
                                        </p:attrNameLst>
                                      </p:cBhvr>
                                      <p:to>
                                        <p:strVal val="visible"/>
                                      </p:to>
                                    </p:set>
                                    <p:animEffect transition="in" filter="fade">
                                      <p:cBhvr>
                                        <p:cTn id="24" dur="1000"/>
                                        <p:tgtEl>
                                          <p:spTgt spid="48"/>
                                        </p:tgtEl>
                                      </p:cBhvr>
                                    </p:animEffect>
                                    <p:anim calcmode="lin" valueType="num">
                                      <p:cBhvr>
                                        <p:cTn id="25" dur="1000" fill="hold"/>
                                        <p:tgtEl>
                                          <p:spTgt spid="48"/>
                                        </p:tgtEl>
                                        <p:attrNameLst>
                                          <p:attrName>ppt_x</p:attrName>
                                        </p:attrNameLst>
                                      </p:cBhvr>
                                      <p:tavLst>
                                        <p:tav tm="0">
                                          <p:val>
                                            <p:strVal val="#ppt_x"/>
                                          </p:val>
                                        </p:tav>
                                        <p:tav tm="100000">
                                          <p:val>
                                            <p:strVal val="#ppt_x"/>
                                          </p:val>
                                        </p:tav>
                                      </p:tavLst>
                                    </p:anim>
                                    <p:anim calcmode="lin" valueType="num">
                                      <p:cBhvr>
                                        <p:cTn id="26"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8"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3"/>
          <a:srcRect l="5124" t="28622" r="3501" b="28622"/>
          <a:stretch/>
        </p:blipFill>
        <p:spPr>
          <a:xfrm>
            <a:off x="0" y="-1"/>
            <a:ext cx="4267200" cy="6858001"/>
          </a:xfrm>
          <a:prstGeom prst="rect">
            <a:avLst/>
          </a:prstGeom>
          <a:solidFill>
            <a:srgbClr val="06518A"/>
          </a:solidFill>
        </p:spPr>
      </p:pic>
      <p:sp>
        <p:nvSpPr>
          <p:cNvPr id="8" name="文本框 7"/>
          <p:cNvSpPr txBox="1"/>
          <p:nvPr/>
        </p:nvSpPr>
        <p:spPr>
          <a:xfrm>
            <a:off x="5388271" y="1881902"/>
            <a:ext cx="5262979" cy="646331"/>
          </a:xfrm>
          <a:prstGeom prst="rect">
            <a:avLst/>
          </a:prstGeom>
          <a:noFill/>
        </p:spPr>
        <p:txBody>
          <a:bodyPr wrap="none" rtlCol="0">
            <a:spAutoFit/>
          </a:bodyPr>
          <a:lstStyle/>
          <a:p>
            <a:r>
              <a:rPr lang="zh-CN" altLang="en-US" sz="3600" dirty="0">
                <a:solidFill>
                  <a:srgbClr val="06518A"/>
                </a:solidFill>
                <a:cs typeface="+mn-ea"/>
                <a:sym typeface="+mn-lt"/>
              </a:rPr>
              <a:t>发展阶段（开端与历史）</a:t>
            </a:r>
          </a:p>
        </p:txBody>
      </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7" name="文本框 6"/>
          <p:cNvSpPr txBox="1"/>
          <p:nvPr/>
        </p:nvSpPr>
        <p:spPr>
          <a:xfrm>
            <a:off x="1108282" y="2063876"/>
            <a:ext cx="2048959" cy="2215991"/>
          </a:xfrm>
          <a:prstGeom prst="rect">
            <a:avLst/>
          </a:prstGeom>
          <a:noFill/>
        </p:spPr>
        <p:txBody>
          <a:bodyPr wrap="none" rtlCol="0">
            <a:spAutoFit/>
          </a:bodyPr>
          <a:lstStyle/>
          <a:p>
            <a:r>
              <a:rPr lang="en-US" altLang="zh-CN" sz="13800" dirty="0">
                <a:solidFill>
                  <a:schemeClr val="bg1"/>
                </a:solidFill>
                <a:cs typeface="+mn-ea"/>
                <a:sym typeface="+mn-lt"/>
              </a:rPr>
              <a:t>02</a:t>
            </a:r>
            <a:endParaRPr lang="zh-CN" altLang="en-US" sz="13800" dirty="0">
              <a:solidFill>
                <a:schemeClr val="bg1"/>
              </a:solidFill>
              <a:cs typeface="+mn-ea"/>
              <a:sym typeface="+mn-lt"/>
            </a:endParaRPr>
          </a:p>
        </p:txBody>
      </p:sp>
      <p:sp>
        <p:nvSpPr>
          <p:cNvPr id="20" name="文本框 19"/>
          <p:cNvSpPr txBox="1"/>
          <p:nvPr/>
        </p:nvSpPr>
        <p:spPr>
          <a:xfrm>
            <a:off x="1032940" y="3987479"/>
            <a:ext cx="2199641" cy="584775"/>
          </a:xfrm>
          <a:prstGeom prst="rect">
            <a:avLst/>
          </a:prstGeom>
          <a:noFill/>
        </p:spPr>
        <p:txBody>
          <a:bodyPr wrap="none" rtlCol="0">
            <a:spAutoFit/>
          </a:bodyPr>
          <a:lstStyle/>
          <a:p>
            <a:r>
              <a:rPr lang="en-US" altLang="zh-CN" sz="3200" dirty="0">
                <a:solidFill>
                  <a:schemeClr val="bg1"/>
                </a:solidFill>
                <a:cs typeface="+mn-ea"/>
                <a:sym typeface="+mn-lt"/>
              </a:rPr>
              <a:t>PART TOW</a:t>
            </a:r>
            <a:endParaRPr lang="zh-CN" altLang="en-US" sz="3200" dirty="0">
              <a:solidFill>
                <a:schemeClr val="bg1"/>
              </a:solidFill>
              <a:cs typeface="+mn-ea"/>
              <a:sym typeface="+mn-lt"/>
            </a:endParaRPr>
          </a:p>
        </p:txBody>
      </p:sp>
      <p:grpSp>
        <p:nvGrpSpPr>
          <p:cNvPr id="38" name="组合 37"/>
          <p:cNvGrpSpPr/>
          <p:nvPr/>
        </p:nvGrpSpPr>
        <p:grpSpPr>
          <a:xfrm>
            <a:off x="4840528" y="2006493"/>
            <a:ext cx="471847" cy="471847"/>
            <a:chOff x="8407459" y="1864114"/>
            <a:chExt cx="576580" cy="576580"/>
          </a:xfrm>
          <a:solidFill>
            <a:srgbClr val="002060"/>
          </a:solidFill>
        </p:grpSpPr>
        <p:sp>
          <p:nvSpPr>
            <p:cNvPr id="39" name="圆角矩形 38"/>
            <p:cNvSpPr/>
            <p:nvPr/>
          </p:nvSpPr>
          <p:spPr>
            <a:xfrm>
              <a:off x="8407459" y="1864114"/>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40" name="组合 39"/>
            <p:cNvGrpSpPr/>
            <p:nvPr/>
          </p:nvGrpSpPr>
          <p:grpSpPr>
            <a:xfrm>
              <a:off x="8570278" y="1973200"/>
              <a:ext cx="265204" cy="344007"/>
              <a:chOff x="8175428" y="2319832"/>
              <a:chExt cx="244310" cy="316905"/>
            </a:xfrm>
            <a:grpFill/>
          </p:grpSpPr>
          <p:sp>
            <p:nvSpPr>
              <p:cNvPr id="41" name="Freeform 321"/>
              <p:cNvSpPr>
                <a:spLocks/>
              </p:cNvSpPr>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w="9525">
                <a:solidFill>
                  <a:srgbClr val="3C4D63"/>
                </a:solid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2" name="Freeform 322"/>
              <p:cNvSpPr>
                <a:spLocks noEditPoints="1"/>
              </p:cNvSpPr>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w="9525">
                <a:solidFill>
                  <a:srgbClr val="06518A"/>
                </a:solid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3" name="Freeform 323"/>
              <p:cNvSpPr>
                <a:spLocks/>
              </p:cNvSpPr>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w="9525">
                <a:solidFill>
                  <a:srgbClr val="06518A"/>
                </a:solid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44" name="Freeform 324"/>
              <p:cNvSpPr>
                <a:spLocks/>
              </p:cNvSpPr>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w="9525">
                <a:solidFill>
                  <a:srgbClr val="3C4D63"/>
                </a:solidFill>
                <a:round/>
                <a:headEnd/>
                <a:tailEnd/>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sp>
        <p:nvSpPr>
          <p:cNvPr id="5" name="文本框 4">
            <a:extLst>
              <a:ext uri="{FF2B5EF4-FFF2-40B4-BE49-F238E27FC236}">
                <a16:creationId xmlns:a16="http://schemas.microsoft.com/office/drawing/2014/main" id="{88CBD119-C357-F32E-8CD8-661EECA24530}"/>
              </a:ext>
            </a:extLst>
          </p:cNvPr>
          <p:cNvSpPr txBox="1"/>
          <p:nvPr/>
        </p:nvSpPr>
        <p:spPr>
          <a:xfrm>
            <a:off x="4973772" y="3079537"/>
            <a:ext cx="6093068" cy="1631216"/>
          </a:xfrm>
          <a:prstGeom prst="rect">
            <a:avLst/>
          </a:prstGeom>
          <a:noFill/>
        </p:spPr>
        <p:txBody>
          <a:bodyPr wrap="square">
            <a:spAutoFit/>
          </a:bodyPr>
          <a:lstStyle/>
          <a:p>
            <a:r>
              <a:rPr lang="zh-CN" altLang="en-US" sz="2000" b="0" i="0" dirty="0">
                <a:solidFill>
                  <a:srgbClr val="4D4D4D"/>
                </a:solidFill>
                <a:effectLst/>
                <a:latin typeface="+mn-ea"/>
              </a:rPr>
              <a:t>计算机视觉的研究内容，大体可以分为物体视觉（</a:t>
            </a:r>
            <a:r>
              <a:rPr lang="en-US" altLang="zh-CN" sz="2000" b="0" i="0" dirty="0">
                <a:solidFill>
                  <a:srgbClr val="4D4D4D"/>
                </a:solidFill>
                <a:effectLst/>
                <a:latin typeface="+mn-ea"/>
              </a:rPr>
              <a:t>object vision</a:t>
            </a:r>
            <a:r>
              <a:rPr lang="zh-CN" altLang="en-US" sz="2000" b="0" i="0" dirty="0">
                <a:solidFill>
                  <a:srgbClr val="4D4D4D"/>
                </a:solidFill>
                <a:effectLst/>
                <a:latin typeface="+mn-ea"/>
              </a:rPr>
              <a:t>）和空间视觉（</a:t>
            </a:r>
            <a:r>
              <a:rPr lang="en-US" altLang="zh-CN" sz="2000" b="0" i="0" dirty="0">
                <a:solidFill>
                  <a:srgbClr val="4D4D4D"/>
                </a:solidFill>
                <a:effectLst/>
                <a:latin typeface="+mn-ea"/>
              </a:rPr>
              <a:t>spatial vision</a:t>
            </a:r>
            <a:r>
              <a:rPr lang="zh-CN" altLang="en-US" sz="2000" b="0" i="0" dirty="0">
                <a:solidFill>
                  <a:srgbClr val="4D4D4D"/>
                </a:solidFill>
                <a:effectLst/>
                <a:latin typeface="+mn-ea"/>
              </a:rPr>
              <a:t>）两大部分。物体视觉在于对物体进行精细分类和鉴别，而空间视觉在于确定物体的位置和形状，为“动作（</a:t>
            </a:r>
            <a:r>
              <a:rPr lang="en-US" altLang="zh-CN" sz="2000" b="0" i="0" dirty="0">
                <a:solidFill>
                  <a:srgbClr val="4D4D4D"/>
                </a:solidFill>
                <a:effectLst/>
                <a:latin typeface="+mn-ea"/>
              </a:rPr>
              <a:t>action</a:t>
            </a:r>
            <a:r>
              <a:rPr lang="zh-CN" altLang="en-US" sz="2000" b="0" i="0" dirty="0">
                <a:solidFill>
                  <a:srgbClr val="4D4D4D"/>
                </a:solidFill>
                <a:effectLst/>
                <a:latin typeface="+mn-ea"/>
              </a:rPr>
              <a:t>）” 服务。</a:t>
            </a:r>
            <a:endParaRPr lang="zh-CN" altLang="en-US" sz="2000" dirty="0">
              <a:latin typeface="+mn-ea"/>
            </a:endParaRPr>
          </a:p>
        </p:txBody>
      </p:sp>
      <p:cxnSp>
        <p:nvCxnSpPr>
          <p:cNvPr id="15" name="直接连接符 14">
            <a:extLst>
              <a:ext uri="{FF2B5EF4-FFF2-40B4-BE49-F238E27FC236}">
                <a16:creationId xmlns:a16="http://schemas.microsoft.com/office/drawing/2014/main" id="{C788A222-FE52-4247-85AB-4220DF2E5719}"/>
              </a:ext>
            </a:extLst>
          </p:cNvPr>
          <p:cNvCxnSpPr/>
          <p:nvPr/>
        </p:nvCxnSpPr>
        <p:spPr>
          <a:xfrm>
            <a:off x="5079187" y="4841797"/>
            <a:ext cx="5904356" cy="0"/>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3844622"/>
      </p:ext>
    </p:extLst>
  </p:cSld>
  <p:clrMapOvr>
    <a:masterClrMapping/>
  </p:clrMapOvr>
  <mc:AlternateContent xmlns:mc="http://schemas.openxmlformats.org/markup-compatibility/2006" xmlns:p14="http://schemas.microsoft.com/office/powerpoint/2010/main">
    <mc:Choice Requires="p14">
      <p:transition spd="slow" p14:dur="1600" advTm="16909">
        <p:blinds dir="vert"/>
      </p:transition>
    </mc:Choice>
    <mc:Fallback xmlns="">
      <p:transition spd="slow" advTm="16909">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heel(2)">
                                      <p:cBhvr>
                                        <p:cTn id="7" dur="1000"/>
                                        <p:tgtEl>
                                          <p:spTgt spid="19"/>
                                        </p:tgtEl>
                                      </p:cBhvr>
                                    </p:animEffect>
                                  </p:childTnLst>
                                </p:cTn>
                              </p:par>
                            </p:childTnLst>
                          </p:cTn>
                        </p:par>
                        <p:par>
                          <p:cTn id="8" fill="hold">
                            <p:stCondLst>
                              <p:cond delay="10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ppt_w</p:attrName>
                                        </p:attrNameLst>
                                      </p:cBhvr>
                                      <p:tavLst>
                                        <p:tav tm="0">
                                          <p:val>
                                            <p:fltVal val="0"/>
                                          </p:val>
                                        </p:tav>
                                        <p:tav tm="100000">
                                          <p:val>
                                            <p:strVal val="#ppt_w"/>
                                          </p:val>
                                        </p:tav>
                                      </p:tavLst>
                                    </p:anim>
                                    <p:anim calcmode="lin" valueType="num">
                                      <p:cBhvr>
                                        <p:cTn id="16" dur="500" fill="hold"/>
                                        <p:tgtEl>
                                          <p:spTgt spid="20"/>
                                        </p:tgtEl>
                                        <p:attrNameLst>
                                          <p:attrName>ppt_h</p:attrName>
                                        </p:attrNameLst>
                                      </p:cBhvr>
                                      <p:tavLst>
                                        <p:tav tm="0">
                                          <p:val>
                                            <p:strVal val="#ppt_h"/>
                                          </p:val>
                                        </p:tav>
                                        <p:tav tm="100000">
                                          <p:val>
                                            <p:strVal val="#ppt_h"/>
                                          </p:val>
                                        </p:tav>
                                      </p:tavLst>
                                    </p:anim>
                                  </p:childTnLst>
                                </p:cTn>
                              </p:par>
                            </p:childTnLst>
                          </p:cTn>
                        </p:par>
                        <p:par>
                          <p:cTn id="17" fill="hold">
                            <p:stCondLst>
                              <p:cond delay="1800"/>
                            </p:stCondLst>
                            <p:childTnLst>
                              <p:par>
                                <p:cTn id="18" presetID="49" presetClass="entr" presetSubtype="0" decel="100000" fill="hold" nodeType="afterEffect">
                                  <p:stCondLst>
                                    <p:cond delay="0"/>
                                  </p:stCondLst>
                                  <p:childTnLst>
                                    <p:set>
                                      <p:cBhvr>
                                        <p:cTn id="19" dur="1" fill="hold">
                                          <p:stCondLst>
                                            <p:cond delay="0"/>
                                          </p:stCondLst>
                                        </p:cTn>
                                        <p:tgtEl>
                                          <p:spTgt spid="38"/>
                                        </p:tgtEl>
                                        <p:attrNameLst>
                                          <p:attrName>style.visibility</p:attrName>
                                        </p:attrNameLst>
                                      </p:cBhvr>
                                      <p:to>
                                        <p:strVal val="visible"/>
                                      </p:to>
                                    </p:set>
                                    <p:anim calcmode="lin" valueType="num">
                                      <p:cBhvr>
                                        <p:cTn id="20" dur="1000" fill="hold"/>
                                        <p:tgtEl>
                                          <p:spTgt spid="38"/>
                                        </p:tgtEl>
                                        <p:attrNameLst>
                                          <p:attrName>ppt_w</p:attrName>
                                        </p:attrNameLst>
                                      </p:cBhvr>
                                      <p:tavLst>
                                        <p:tav tm="0">
                                          <p:val>
                                            <p:fltVal val="0"/>
                                          </p:val>
                                        </p:tav>
                                        <p:tav tm="100000">
                                          <p:val>
                                            <p:strVal val="#ppt_w"/>
                                          </p:val>
                                        </p:tav>
                                      </p:tavLst>
                                    </p:anim>
                                    <p:anim calcmode="lin" valueType="num">
                                      <p:cBhvr>
                                        <p:cTn id="21" dur="1000" fill="hold"/>
                                        <p:tgtEl>
                                          <p:spTgt spid="38"/>
                                        </p:tgtEl>
                                        <p:attrNameLst>
                                          <p:attrName>ppt_h</p:attrName>
                                        </p:attrNameLst>
                                      </p:cBhvr>
                                      <p:tavLst>
                                        <p:tav tm="0">
                                          <p:val>
                                            <p:fltVal val="0"/>
                                          </p:val>
                                        </p:tav>
                                        <p:tav tm="100000">
                                          <p:val>
                                            <p:strVal val="#ppt_h"/>
                                          </p:val>
                                        </p:tav>
                                      </p:tavLst>
                                    </p:anim>
                                    <p:anim calcmode="lin" valueType="num">
                                      <p:cBhvr>
                                        <p:cTn id="22" dur="1000" fill="hold"/>
                                        <p:tgtEl>
                                          <p:spTgt spid="38"/>
                                        </p:tgtEl>
                                        <p:attrNameLst>
                                          <p:attrName>style.rotation</p:attrName>
                                        </p:attrNameLst>
                                      </p:cBhvr>
                                      <p:tavLst>
                                        <p:tav tm="0">
                                          <p:val>
                                            <p:fltVal val="360"/>
                                          </p:val>
                                        </p:tav>
                                        <p:tav tm="100000">
                                          <p:val>
                                            <p:fltVal val="0"/>
                                          </p:val>
                                        </p:tav>
                                      </p:tavLst>
                                    </p:anim>
                                    <p:animEffect transition="in" filter="fade">
                                      <p:cBhvr>
                                        <p:cTn id="23" dur="1000"/>
                                        <p:tgtEl>
                                          <p:spTgt spid="38"/>
                                        </p:tgtEl>
                                      </p:cBhvr>
                                    </p:animEffect>
                                  </p:childTnLst>
                                </p:cTn>
                              </p:par>
                            </p:childTnLst>
                          </p:cTn>
                        </p:par>
                        <p:par>
                          <p:cTn id="24" fill="hold">
                            <p:stCondLst>
                              <p:cond delay="280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childTnLst>
                                </p:cTn>
                              </p:par>
                              <p:par>
                                <p:cTn id="28" presetID="35" presetClass="path" presetSubtype="0" accel="10000" decel="90000" fill="hold" grpId="1" nodeType="withEffect">
                                  <p:stCondLst>
                                    <p:cond delay="0"/>
                                  </p:stCondLst>
                                  <p:childTnLst>
                                    <p:animMotion origin="layout" path="M -6.25E-7 4.44444E-6 L 0.05182 4.44444E-6 " pathEditMode="relative" rAng="0" ptsTypes="AA">
                                      <p:cBhvr>
                                        <p:cTn id="29" dur="1000" spd="-100000" fill="hold"/>
                                        <p:tgtEl>
                                          <p:spTgt spid="8"/>
                                        </p:tgtEl>
                                        <p:attrNameLst>
                                          <p:attrName>ppt_x</p:attrName>
                                          <p:attrName>ppt_y</p:attrName>
                                        </p:attrNameLst>
                                      </p:cBhvr>
                                      <p:rCtr x="2591" y="0"/>
                                    </p:animMotion>
                                  </p:childTnLst>
                                </p:cTn>
                              </p:par>
                            </p:childTnLst>
                          </p:cTn>
                        </p:par>
                        <p:par>
                          <p:cTn id="30" fill="hold">
                            <p:stCondLst>
                              <p:cond delay="3800"/>
                            </p:stCondLst>
                            <p:childTnLst>
                              <p:par>
                                <p:cTn id="31" presetID="2" presetClass="entr" presetSubtype="8" decel="100000" fill="hold" nodeType="after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000" fill="hold"/>
                                        <p:tgtEl>
                                          <p:spTgt spid="29"/>
                                        </p:tgtEl>
                                        <p:attrNameLst>
                                          <p:attrName>ppt_x</p:attrName>
                                        </p:attrNameLst>
                                      </p:cBhvr>
                                      <p:tavLst>
                                        <p:tav tm="0">
                                          <p:val>
                                            <p:strVal val="0-#ppt_w/2"/>
                                          </p:val>
                                        </p:tav>
                                        <p:tav tm="100000">
                                          <p:val>
                                            <p:strVal val="#ppt_x"/>
                                          </p:val>
                                        </p:tav>
                                      </p:tavLst>
                                    </p:anim>
                                    <p:anim calcmode="lin" valueType="num">
                                      <p:cBhvr additive="base">
                                        <p:cTn id="34" dur="1000" fill="hold"/>
                                        <p:tgtEl>
                                          <p:spTgt spid="29"/>
                                        </p:tgtEl>
                                        <p:attrNameLst>
                                          <p:attrName>ppt_y</p:attrName>
                                        </p:attrNameLst>
                                      </p:cBhvr>
                                      <p:tavLst>
                                        <p:tav tm="0">
                                          <p:val>
                                            <p:strVal val="#ppt_y"/>
                                          </p:val>
                                        </p:tav>
                                        <p:tav tm="100000">
                                          <p:val>
                                            <p:strVal val="#ppt_y"/>
                                          </p:val>
                                        </p:tav>
                                      </p:tavLst>
                                    </p:anim>
                                  </p:childTnLst>
                                </p:cTn>
                              </p:par>
                            </p:childTnLst>
                          </p:cTn>
                        </p:par>
                        <p:par>
                          <p:cTn id="35" fill="hold">
                            <p:stCondLst>
                              <p:cond delay="4800"/>
                            </p:stCondLst>
                            <p:childTnLst>
                              <p:par>
                                <p:cTn id="36" presetID="22" presetClass="entr" presetSubtype="8" fill="hold" nodeType="after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wipe(left)">
                                      <p:cBhvr>
                                        <p:cTn id="3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9" grpId="0" animBg="1"/>
      <p:bldP spid="7" grpId="0"/>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4" name="矩形 3"/>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5" name="矩形 4"/>
          <p:cNvSpPr/>
          <p:nvPr/>
        </p:nvSpPr>
        <p:spPr>
          <a:xfrm>
            <a:off x="1418221" y="253163"/>
            <a:ext cx="3775393" cy="523220"/>
          </a:xfrm>
          <a:prstGeom prst="rect">
            <a:avLst/>
          </a:prstGeom>
        </p:spPr>
        <p:txBody>
          <a:bodyPr wrap="none">
            <a:spAutoFit/>
          </a:bodyPr>
          <a:lstStyle/>
          <a:p>
            <a:r>
              <a:rPr lang="zh-CN" altLang="en-US" sz="2800" b="1" dirty="0">
                <a:solidFill>
                  <a:srgbClr val="0070C0"/>
                </a:solidFill>
                <a:latin typeface="+mn-ea"/>
              </a:rPr>
              <a:t>计算机视觉的发展阶段</a:t>
            </a:r>
          </a:p>
        </p:txBody>
      </p:sp>
      <p:sp>
        <p:nvSpPr>
          <p:cNvPr id="17" name="矩形 16"/>
          <p:cNvSpPr/>
          <p:nvPr/>
        </p:nvSpPr>
        <p:spPr>
          <a:xfrm>
            <a:off x="777245" y="2633567"/>
            <a:ext cx="848788" cy="848788"/>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mn-ea"/>
                <a:cs typeface="+mn-ea"/>
                <a:sym typeface="+mn-lt"/>
              </a:rPr>
              <a:t>step</a:t>
            </a:r>
          </a:p>
          <a:p>
            <a:pPr algn="ctr"/>
            <a:r>
              <a:rPr lang="en-US" altLang="zh-CN" sz="3600" dirty="0">
                <a:latin typeface="+mn-ea"/>
                <a:cs typeface="+mn-ea"/>
                <a:sym typeface="+mn-lt"/>
              </a:rPr>
              <a:t>01</a:t>
            </a:r>
            <a:endParaRPr lang="zh-CN" altLang="en-US" sz="3600" dirty="0">
              <a:latin typeface="+mn-ea"/>
              <a:cs typeface="+mn-ea"/>
              <a:sym typeface="+mn-lt"/>
            </a:endParaRPr>
          </a:p>
        </p:txBody>
      </p:sp>
      <p:sp>
        <p:nvSpPr>
          <p:cNvPr id="18" name="矩形 17"/>
          <p:cNvSpPr/>
          <p:nvPr/>
        </p:nvSpPr>
        <p:spPr>
          <a:xfrm>
            <a:off x="3337892" y="2633567"/>
            <a:ext cx="848788" cy="84878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mn-ea"/>
                <a:cs typeface="+mn-ea"/>
                <a:sym typeface="+mn-lt"/>
              </a:rPr>
              <a:t>step</a:t>
            </a:r>
          </a:p>
          <a:p>
            <a:pPr algn="ctr"/>
            <a:r>
              <a:rPr lang="en-US" altLang="zh-CN" sz="3600" dirty="0">
                <a:latin typeface="+mn-ea"/>
                <a:cs typeface="+mn-ea"/>
                <a:sym typeface="+mn-lt"/>
              </a:rPr>
              <a:t>02</a:t>
            </a:r>
            <a:endParaRPr lang="zh-CN" altLang="en-US" sz="3600" dirty="0">
              <a:latin typeface="+mn-ea"/>
              <a:cs typeface="+mn-ea"/>
              <a:sym typeface="+mn-lt"/>
            </a:endParaRPr>
          </a:p>
        </p:txBody>
      </p:sp>
      <p:sp>
        <p:nvSpPr>
          <p:cNvPr id="24" name="矩形 23"/>
          <p:cNvSpPr/>
          <p:nvPr/>
        </p:nvSpPr>
        <p:spPr>
          <a:xfrm>
            <a:off x="6844682" y="2633955"/>
            <a:ext cx="848788" cy="848788"/>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mn-ea"/>
                <a:cs typeface="+mn-ea"/>
                <a:sym typeface="+mn-lt"/>
              </a:rPr>
              <a:t>step</a:t>
            </a:r>
          </a:p>
          <a:p>
            <a:pPr algn="ctr"/>
            <a:r>
              <a:rPr lang="en-US" altLang="zh-CN" sz="3600" dirty="0">
                <a:latin typeface="+mn-ea"/>
                <a:cs typeface="+mn-ea"/>
                <a:sym typeface="+mn-lt"/>
              </a:rPr>
              <a:t>03</a:t>
            </a:r>
            <a:endParaRPr lang="zh-CN" altLang="en-US" sz="3600" dirty="0">
              <a:latin typeface="+mn-ea"/>
              <a:cs typeface="+mn-ea"/>
              <a:sym typeface="+mn-lt"/>
            </a:endParaRPr>
          </a:p>
        </p:txBody>
      </p:sp>
      <p:sp>
        <p:nvSpPr>
          <p:cNvPr id="25" name="矩形 24"/>
          <p:cNvSpPr/>
          <p:nvPr/>
        </p:nvSpPr>
        <p:spPr>
          <a:xfrm>
            <a:off x="10006252" y="2633955"/>
            <a:ext cx="848788" cy="84878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mn-ea"/>
                <a:cs typeface="+mn-ea"/>
                <a:sym typeface="+mn-lt"/>
              </a:rPr>
              <a:t>step</a:t>
            </a:r>
          </a:p>
          <a:p>
            <a:pPr algn="ctr"/>
            <a:r>
              <a:rPr lang="en-US" altLang="zh-CN" sz="3600" dirty="0">
                <a:latin typeface="+mn-ea"/>
                <a:cs typeface="+mn-ea"/>
                <a:sym typeface="+mn-lt"/>
              </a:rPr>
              <a:t>04</a:t>
            </a:r>
            <a:endParaRPr lang="zh-CN" altLang="en-US" sz="3600" dirty="0">
              <a:latin typeface="+mn-ea"/>
              <a:cs typeface="+mn-ea"/>
              <a:sym typeface="+mn-lt"/>
            </a:endParaRPr>
          </a:p>
        </p:txBody>
      </p:sp>
      <p:sp>
        <p:nvSpPr>
          <p:cNvPr id="27" name="任意多边形 26"/>
          <p:cNvSpPr/>
          <p:nvPr/>
        </p:nvSpPr>
        <p:spPr>
          <a:xfrm rot="2700000">
            <a:off x="1662602" y="2784925"/>
            <a:ext cx="546072" cy="546072"/>
          </a:xfrm>
          <a:custGeom>
            <a:avLst/>
            <a:gdLst>
              <a:gd name="connsiteX0" fmla="*/ 0 w 604625"/>
              <a:gd name="connsiteY0" fmla="*/ 0 h 604625"/>
              <a:gd name="connsiteX1" fmla="*/ 604625 w 604625"/>
              <a:gd name="connsiteY1" fmla="*/ 0 h 604625"/>
              <a:gd name="connsiteX2" fmla="*/ 604625 w 604625"/>
              <a:gd name="connsiteY2" fmla="*/ 604625 h 604625"/>
              <a:gd name="connsiteX3" fmla="*/ 589755 w 604625"/>
              <a:gd name="connsiteY3" fmla="*/ 604625 h 604625"/>
              <a:gd name="connsiteX4" fmla="*/ 589755 w 604625"/>
              <a:gd name="connsiteY4" fmla="*/ 15275 h 604625"/>
              <a:gd name="connsiteX5" fmla="*/ 0 w 604625"/>
              <a:gd name="connsiteY5" fmla="*/ 15275 h 60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4625" h="604625">
                <a:moveTo>
                  <a:pt x="0" y="0"/>
                </a:moveTo>
                <a:lnTo>
                  <a:pt x="604625" y="0"/>
                </a:lnTo>
                <a:lnTo>
                  <a:pt x="604625" y="604625"/>
                </a:lnTo>
                <a:lnTo>
                  <a:pt x="589755" y="604625"/>
                </a:lnTo>
                <a:lnTo>
                  <a:pt x="589755" y="15275"/>
                </a:lnTo>
                <a:lnTo>
                  <a:pt x="0" y="15275"/>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28" name="任意多边形 27"/>
          <p:cNvSpPr/>
          <p:nvPr/>
        </p:nvSpPr>
        <p:spPr>
          <a:xfrm rot="2700000">
            <a:off x="4299773" y="2784925"/>
            <a:ext cx="546072" cy="546072"/>
          </a:xfrm>
          <a:custGeom>
            <a:avLst/>
            <a:gdLst>
              <a:gd name="connsiteX0" fmla="*/ 0 w 604625"/>
              <a:gd name="connsiteY0" fmla="*/ 0 h 604625"/>
              <a:gd name="connsiteX1" fmla="*/ 604625 w 604625"/>
              <a:gd name="connsiteY1" fmla="*/ 0 h 604625"/>
              <a:gd name="connsiteX2" fmla="*/ 604625 w 604625"/>
              <a:gd name="connsiteY2" fmla="*/ 604625 h 604625"/>
              <a:gd name="connsiteX3" fmla="*/ 589755 w 604625"/>
              <a:gd name="connsiteY3" fmla="*/ 604625 h 604625"/>
              <a:gd name="connsiteX4" fmla="*/ 589755 w 604625"/>
              <a:gd name="connsiteY4" fmla="*/ 15275 h 604625"/>
              <a:gd name="connsiteX5" fmla="*/ 0 w 604625"/>
              <a:gd name="connsiteY5" fmla="*/ 15275 h 60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4625" h="604625">
                <a:moveTo>
                  <a:pt x="0" y="0"/>
                </a:moveTo>
                <a:lnTo>
                  <a:pt x="604625" y="0"/>
                </a:lnTo>
                <a:lnTo>
                  <a:pt x="604625" y="604625"/>
                </a:lnTo>
                <a:lnTo>
                  <a:pt x="589755" y="604625"/>
                </a:lnTo>
                <a:lnTo>
                  <a:pt x="589755" y="15275"/>
                </a:lnTo>
                <a:lnTo>
                  <a:pt x="0" y="15275"/>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29" name="任意多边形 28"/>
          <p:cNvSpPr/>
          <p:nvPr/>
        </p:nvSpPr>
        <p:spPr>
          <a:xfrm rot="2700000">
            <a:off x="8816476" y="2800621"/>
            <a:ext cx="546072" cy="546072"/>
          </a:xfrm>
          <a:custGeom>
            <a:avLst/>
            <a:gdLst>
              <a:gd name="connsiteX0" fmla="*/ 0 w 604625"/>
              <a:gd name="connsiteY0" fmla="*/ 0 h 604625"/>
              <a:gd name="connsiteX1" fmla="*/ 604625 w 604625"/>
              <a:gd name="connsiteY1" fmla="*/ 0 h 604625"/>
              <a:gd name="connsiteX2" fmla="*/ 604625 w 604625"/>
              <a:gd name="connsiteY2" fmla="*/ 604625 h 604625"/>
              <a:gd name="connsiteX3" fmla="*/ 589755 w 604625"/>
              <a:gd name="connsiteY3" fmla="*/ 604625 h 604625"/>
              <a:gd name="connsiteX4" fmla="*/ 589755 w 604625"/>
              <a:gd name="connsiteY4" fmla="*/ 15275 h 604625"/>
              <a:gd name="connsiteX5" fmla="*/ 0 w 604625"/>
              <a:gd name="connsiteY5" fmla="*/ 15275 h 60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4625" h="604625">
                <a:moveTo>
                  <a:pt x="0" y="0"/>
                </a:moveTo>
                <a:lnTo>
                  <a:pt x="604625" y="0"/>
                </a:lnTo>
                <a:lnTo>
                  <a:pt x="604625" y="604625"/>
                </a:lnTo>
                <a:lnTo>
                  <a:pt x="589755" y="604625"/>
                </a:lnTo>
                <a:lnTo>
                  <a:pt x="589755" y="15275"/>
                </a:lnTo>
                <a:lnTo>
                  <a:pt x="0" y="15275"/>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2" name="组合 1"/>
          <p:cNvGrpSpPr/>
          <p:nvPr/>
        </p:nvGrpSpPr>
        <p:grpSpPr>
          <a:xfrm>
            <a:off x="117012" y="3716236"/>
            <a:ext cx="2339102" cy="1127503"/>
            <a:chOff x="731888" y="3612577"/>
            <a:chExt cx="2339102" cy="1127503"/>
          </a:xfrm>
        </p:grpSpPr>
        <p:sp>
          <p:nvSpPr>
            <p:cNvPr id="22" name="矩形 21"/>
            <p:cNvSpPr/>
            <p:nvPr/>
          </p:nvSpPr>
          <p:spPr>
            <a:xfrm>
              <a:off x="731888" y="3612577"/>
              <a:ext cx="2339102" cy="523220"/>
            </a:xfrm>
            <a:prstGeom prst="rect">
              <a:avLst/>
            </a:prstGeom>
          </p:spPr>
          <p:txBody>
            <a:bodyPr wrap="none">
              <a:spAutoFit/>
            </a:bodyPr>
            <a:lstStyle/>
            <a:p>
              <a:r>
                <a:rPr lang="zh-CN" altLang="en-US" sz="2800" dirty="0">
                  <a:solidFill>
                    <a:srgbClr val="06518A"/>
                  </a:solidFill>
                  <a:latin typeface="+mn-ea"/>
                  <a:cs typeface="+mn-ea"/>
                  <a:sym typeface="+mn-lt"/>
                </a:rPr>
                <a:t>马尔计算视觉</a:t>
              </a:r>
            </a:p>
          </p:txBody>
        </p:sp>
        <p:sp>
          <p:nvSpPr>
            <p:cNvPr id="31" name="矩形 30"/>
            <p:cNvSpPr/>
            <p:nvPr/>
          </p:nvSpPr>
          <p:spPr>
            <a:xfrm>
              <a:off x="1371939" y="4278415"/>
              <a:ext cx="736099" cy="461665"/>
            </a:xfrm>
            <a:prstGeom prst="rect">
              <a:avLst/>
            </a:prstGeom>
          </p:spPr>
          <p:txBody>
            <a:bodyPr wrap="none">
              <a:spAutoFit/>
            </a:bodyPr>
            <a:lstStyle/>
            <a:p>
              <a:r>
                <a:rPr lang="en-US" altLang="zh-CN" sz="2400" dirty="0">
                  <a:solidFill>
                    <a:schemeClr val="bg2">
                      <a:lumMod val="50000"/>
                    </a:schemeClr>
                  </a:solidFill>
                  <a:latin typeface="+mn-ea"/>
                  <a:cs typeface="+mn-ea"/>
                  <a:sym typeface="+mn-lt"/>
                </a:rPr>
                <a:t>1982</a:t>
              </a:r>
              <a:endParaRPr lang="zh-CN" altLang="en-US" sz="1400" dirty="0">
                <a:solidFill>
                  <a:schemeClr val="bg2">
                    <a:lumMod val="50000"/>
                  </a:schemeClr>
                </a:solidFill>
                <a:latin typeface="+mn-ea"/>
                <a:cs typeface="+mn-ea"/>
                <a:sym typeface="+mn-lt"/>
              </a:endParaRPr>
            </a:p>
          </p:txBody>
        </p:sp>
      </p:grpSp>
      <p:grpSp>
        <p:nvGrpSpPr>
          <p:cNvPr id="19" name="组合 18"/>
          <p:cNvGrpSpPr/>
          <p:nvPr/>
        </p:nvGrpSpPr>
        <p:grpSpPr>
          <a:xfrm>
            <a:off x="2494419" y="3705473"/>
            <a:ext cx="2698175" cy="1158908"/>
            <a:chOff x="2458404" y="3601814"/>
            <a:chExt cx="2698175" cy="1158908"/>
          </a:xfrm>
        </p:grpSpPr>
        <p:sp>
          <p:nvSpPr>
            <p:cNvPr id="53" name="矩形 52"/>
            <p:cNvSpPr/>
            <p:nvPr/>
          </p:nvSpPr>
          <p:spPr>
            <a:xfrm>
              <a:off x="2458404" y="3601814"/>
              <a:ext cx="2698175" cy="523220"/>
            </a:xfrm>
            <a:prstGeom prst="rect">
              <a:avLst/>
            </a:prstGeom>
          </p:spPr>
          <p:txBody>
            <a:bodyPr wrap="none">
              <a:spAutoFit/>
            </a:bodyPr>
            <a:lstStyle/>
            <a:p>
              <a:r>
                <a:rPr lang="zh-CN" altLang="en-US" sz="2800" dirty="0">
                  <a:solidFill>
                    <a:schemeClr val="bg2">
                      <a:lumMod val="25000"/>
                    </a:schemeClr>
                  </a:solidFill>
                  <a:latin typeface="+mn-ea"/>
                  <a:cs typeface="+mn-ea"/>
                  <a:sym typeface="+mn-lt"/>
                </a:rPr>
                <a:t>主动和目的视觉</a:t>
              </a:r>
            </a:p>
          </p:txBody>
        </p:sp>
        <p:sp>
          <p:nvSpPr>
            <p:cNvPr id="55" name="矩形 54"/>
            <p:cNvSpPr/>
            <p:nvPr/>
          </p:nvSpPr>
          <p:spPr>
            <a:xfrm>
              <a:off x="3354214" y="4299057"/>
              <a:ext cx="744114" cy="461665"/>
            </a:xfrm>
            <a:prstGeom prst="rect">
              <a:avLst/>
            </a:prstGeom>
          </p:spPr>
          <p:txBody>
            <a:bodyPr wrap="none">
              <a:spAutoFit/>
            </a:bodyPr>
            <a:lstStyle/>
            <a:p>
              <a:r>
                <a:rPr lang="en-US" altLang="zh-CN" sz="2400" dirty="0">
                  <a:solidFill>
                    <a:schemeClr val="bg2">
                      <a:lumMod val="50000"/>
                    </a:schemeClr>
                  </a:solidFill>
                  <a:latin typeface="+mn-ea"/>
                  <a:cs typeface="+mn-ea"/>
                  <a:sym typeface="+mn-lt"/>
                </a:rPr>
                <a:t>1994</a:t>
              </a:r>
              <a:endParaRPr lang="zh-CN" altLang="en-US" sz="1600" dirty="0">
                <a:solidFill>
                  <a:schemeClr val="bg2">
                    <a:lumMod val="50000"/>
                  </a:schemeClr>
                </a:solidFill>
                <a:latin typeface="+mn-ea"/>
                <a:cs typeface="+mn-ea"/>
                <a:sym typeface="+mn-lt"/>
              </a:endParaRPr>
            </a:p>
          </p:txBody>
        </p:sp>
      </p:grpSp>
      <p:grpSp>
        <p:nvGrpSpPr>
          <p:cNvPr id="20" name="组合 19"/>
          <p:cNvGrpSpPr/>
          <p:nvPr/>
        </p:nvGrpSpPr>
        <p:grpSpPr>
          <a:xfrm>
            <a:off x="5125521" y="3710578"/>
            <a:ext cx="4350123" cy="1153803"/>
            <a:chOff x="3568998" y="3606531"/>
            <a:chExt cx="4350123" cy="1153803"/>
          </a:xfrm>
        </p:grpSpPr>
        <p:sp>
          <p:nvSpPr>
            <p:cNvPr id="56" name="矩形 55"/>
            <p:cNvSpPr/>
            <p:nvPr/>
          </p:nvSpPr>
          <p:spPr>
            <a:xfrm>
              <a:off x="3568998" y="3606531"/>
              <a:ext cx="4350123" cy="523220"/>
            </a:xfrm>
            <a:prstGeom prst="rect">
              <a:avLst/>
            </a:prstGeom>
          </p:spPr>
          <p:txBody>
            <a:bodyPr wrap="square">
              <a:spAutoFit/>
            </a:bodyPr>
            <a:lstStyle/>
            <a:p>
              <a:r>
                <a:rPr lang="zh-CN" altLang="en-US" sz="2800" dirty="0">
                  <a:solidFill>
                    <a:srgbClr val="06518A"/>
                  </a:solidFill>
                  <a:latin typeface="+mn-ea"/>
                  <a:cs typeface="+mn-ea"/>
                  <a:sym typeface="+mn-lt"/>
                </a:rPr>
                <a:t>多视几何与分层三维重建</a:t>
              </a:r>
            </a:p>
          </p:txBody>
        </p:sp>
        <p:sp>
          <p:nvSpPr>
            <p:cNvPr id="58" name="矩形 57"/>
            <p:cNvSpPr/>
            <p:nvPr/>
          </p:nvSpPr>
          <p:spPr>
            <a:xfrm>
              <a:off x="4931730" y="4298669"/>
              <a:ext cx="1561646" cy="461665"/>
            </a:xfrm>
            <a:prstGeom prst="rect">
              <a:avLst/>
            </a:prstGeom>
          </p:spPr>
          <p:txBody>
            <a:bodyPr wrap="none">
              <a:spAutoFit/>
            </a:bodyPr>
            <a:lstStyle/>
            <a:p>
              <a:r>
                <a:rPr lang="en-US" altLang="zh-CN" sz="2400" dirty="0">
                  <a:solidFill>
                    <a:schemeClr val="bg2">
                      <a:lumMod val="50000"/>
                    </a:schemeClr>
                  </a:solidFill>
                  <a:latin typeface="+mn-ea"/>
                  <a:cs typeface="+mn-ea"/>
                  <a:sym typeface="+mn-lt"/>
                </a:rPr>
                <a:t>1993~2000</a:t>
              </a:r>
              <a:endParaRPr lang="zh-CN" altLang="en-US" sz="1600" dirty="0">
                <a:solidFill>
                  <a:schemeClr val="bg2">
                    <a:lumMod val="50000"/>
                  </a:schemeClr>
                </a:solidFill>
                <a:latin typeface="+mn-ea"/>
                <a:cs typeface="+mn-ea"/>
                <a:sym typeface="+mn-lt"/>
              </a:endParaRPr>
            </a:p>
          </p:txBody>
        </p:sp>
      </p:grpSp>
      <p:grpSp>
        <p:nvGrpSpPr>
          <p:cNvPr id="21" name="组合 20"/>
          <p:cNvGrpSpPr/>
          <p:nvPr/>
        </p:nvGrpSpPr>
        <p:grpSpPr>
          <a:xfrm>
            <a:off x="9246580" y="3716236"/>
            <a:ext cx="2698175" cy="1148145"/>
            <a:chOff x="6514770" y="3612189"/>
            <a:chExt cx="2698175" cy="1148145"/>
          </a:xfrm>
        </p:grpSpPr>
        <p:sp>
          <p:nvSpPr>
            <p:cNvPr id="59" name="矩形 58"/>
            <p:cNvSpPr/>
            <p:nvPr/>
          </p:nvSpPr>
          <p:spPr>
            <a:xfrm>
              <a:off x="6514770" y="3612189"/>
              <a:ext cx="2698175" cy="523220"/>
            </a:xfrm>
            <a:prstGeom prst="rect">
              <a:avLst/>
            </a:prstGeom>
          </p:spPr>
          <p:txBody>
            <a:bodyPr wrap="none">
              <a:spAutoFit/>
            </a:bodyPr>
            <a:lstStyle/>
            <a:p>
              <a:r>
                <a:rPr lang="zh-CN" altLang="en-US" sz="2800" dirty="0">
                  <a:solidFill>
                    <a:schemeClr val="bg2">
                      <a:lumMod val="25000"/>
                    </a:schemeClr>
                  </a:solidFill>
                  <a:latin typeface="+mn-ea"/>
                  <a:cs typeface="+mn-ea"/>
                  <a:sym typeface="+mn-lt"/>
                </a:rPr>
                <a:t>基于学习的视觉</a:t>
              </a:r>
            </a:p>
          </p:txBody>
        </p:sp>
        <p:sp>
          <p:nvSpPr>
            <p:cNvPr id="61" name="矩形 60"/>
            <p:cNvSpPr/>
            <p:nvPr/>
          </p:nvSpPr>
          <p:spPr>
            <a:xfrm>
              <a:off x="7003774" y="4360224"/>
              <a:ext cx="1390124" cy="400110"/>
            </a:xfrm>
            <a:prstGeom prst="rect">
              <a:avLst/>
            </a:prstGeom>
          </p:spPr>
          <p:txBody>
            <a:bodyPr wrap="none">
              <a:spAutoFit/>
            </a:bodyPr>
            <a:lstStyle/>
            <a:p>
              <a:r>
                <a:rPr lang="en-US" altLang="zh-CN" sz="2000" dirty="0">
                  <a:solidFill>
                    <a:schemeClr val="bg2">
                      <a:lumMod val="50000"/>
                    </a:schemeClr>
                  </a:solidFill>
                  <a:latin typeface="+mn-ea"/>
                  <a:cs typeface="+mn-ea"/>
                  <a:sym typeface="+mn-lt"/>
                </a:rPr>
                <a:t>2000~</a:t>
              </a:r>
              <a:r>
                <a:rPr lang="zh-CN" altLang="en-US" sz="2000" dirty="0">
                  <a:solidFill>
                    <a:schemeClr val="bg2">
                      <a:lumMod val="50000"/>
                    </a:schemeClr>
                  </a:solidFill>
                  <a:latin typeface="+mn-ea"/>
                  <a:cs typeface="+mn-ea"/>
                  <a:sym typeface="+mn-lt"/>
                </a:rPr>
                <a:t>现在</a:t>
              </a:r>
            </a:p>
          </p:txBody>
        </p:sp>
      </p:grpSp>
      <p:grpSp>
        <p:nvGrpSpPr>
          <p:cNvPr id="40" name="组合 39"/>
          <p:cNvGrpSpPr/>
          <p:nvPr/>
        </p:nvGrpSpPr>
        <p:grpSpPr>
          <a:xfrm>
            <a:off x="315742" y="3205"/>
            <a:ext cx="999853" cy="947419"/>
            <a:chOff x="315742" y="3205"/>
            <a:chExt cx="999853" cy="947419"/>
          </a:xfrm>
        </p:grpSpPr>
        <p:sp>
          <p:nvSpPr>
            <p:cNvPr id="41" name="矩形 40"/>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42" name="矩形 41"/>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43" name="组合 42"/>
            <p:cNvGrpSpPr/>
            <p:nvPr/>
          </p:nvGrpSpPr>
          <p:grpSpPr>
            <a:xfrm>
              <a:off x="579744" y="254032"/>
              <a:ext cx="471847" cy="471847"/>
              <a:chOff x="8407459" y="1864114"/>
              <a:chExt cx="576580" cy="576580"/>
            </a:xfrm>
            <a:solidFill>
              <a:schemeClr val="bg1"/>
            </a:solidFill>
          </p:grpSpPr>
          <p:sp>
            <p:nvSpPr>
              <p:cNvPr id="44" name="圆角矩形 43"/>
              <p:cNvSpPr/>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45" name="组合 44"/>
              <p:cNvGrpSpPr/>
              <p:nvPr/>
            </p:nvGrpSpPr>
            <p:grpSpPr>
              <a:xfrm>
                <a:off x="8570278" y="1973200"/>
                <a:ext cx="265204" cy="344007"/>
                <a:chOff x="8175428" y="2319832"/>
                <a:chExt cx="244310" cy="316905"/>
              </a:xfrm>
              <a:grpFill/>
            </p:grpSpPr>
            <p:sp>
              <p:nvSpPr>
                <p:cNvPr id="46" name="Freeform 321"/>
                <p:cNvSpPr>
                  <a:spLocks/>
                </p:cNvSpPr>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47" name="Freeform 322"/>
                <p:cNvSpPr>
                  <a:spLocks noEditPoints="1"/>
                </p:cNvSpPr>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48" name="Freeform 323"/>
                <p:cNvSpPr>
                  <a:spLocks/>
                </p:cNvSpPr>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49" name="Freeform 324"/>
                <p:cNvSpPr>
                  <a:spLocks/>
                </p:cNvSpPr>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grpSp>
        </p:grpSp>
      </p:grpSp>
      <p:pic>
        <p:nvPicPr>
          <p:cNvPr id="50" name="图片 4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spTree>
    <p:extLst>
      <p:ext uri="{BB962C8B-B14F-4D97-AF65-F5344CB8AC3E}">
        <p14:creationId xmlns:p14="http://schemas.microsoft.com/office/powerpoint/2010/main" val="2441535350"/>
      </p:ext>
    </p:extLst>
  </p:cSld>
  <p:clrMapOvr>
    <a:masterClrMapping/>
  </p:clrMapOvr>
  <mc:AlternateContent xmlns:mc="http://schemas.openxmlformats.org/markup-compatibility/2006" xmlns:p14="http://schemas.microsoft.com/office/powerpoint/2010/main">
    <mc:Choice Requires="p14">
      <p:transition spd="slow" p14:dur="1600" advTm="13572">
        <p:blinds dir="vert"/>
      </p:transition>
    </mc:Choice>
    <mc:Fallback xmlns="">
      <p:transition spd="slow" advTm="13572">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0-#ppt_w/2"/>
                                          </p:val>
                                        </p:tav>
                                        <p:tav tm="100000">
                                          <p:val>
                                            <p:strVal val="#ppt_x"/>
                                          </p:val>
                                        </p:tav>
                                      </p:tavLst>
                                    </p:anim>
                                    <p:anim calcmode="lin" valueType="num">
                                      <p:cBhvr additive="base">
                                        <p:cTn id="8" dur="500" fill="hold"/>
                                        <p:tgtEl>
                                          <p:spTgt spid="4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20000"/>
                                  </p:iterate>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par>
                          <p:cTn id="15" fill="hold">
                            <p:stCondLst>
                              <p:cond delay="1900"/>
                            </p:stCondLst>
                            <p:childTnLst>
                              <p:par>
                                <p:cTn id="16" presetID="53" presetClass="entr" presetSubtype="16"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 calcmode="lin" valueType="num">
                                      <p:cBhvr>
                                        <p:cTn id="18" dur="500" fill="hold"/>
                                        <p:tgtEl>
                                          <p:spTgt spid="17"/>
                                        </p:tgtEl>
                                        <p:attrNameLst>
                                          <p:attrName>ppt_w</p:attrName>
                                        </p:attrNameLst>
                                      </p:cBhvr>
                                      <p:tavLst>
                                        <p:tav tm="0">
                                          <p:val>
                                            <p:fltVal val="0"/>
                                          </p:val>
                                        </p:tav>
                                        <p:tav tm="100000">
                                          <p:val>
                                            <p:strVal val="#ppt_w"/>
                                          </p:val>
                                        </p:tav>
                                      </p:tavLst>
                                    </p:anim>
                                    <p:anim calcmode="lin" valueType="num">
                                      <p:cBhvr>
                                        <p:cTn id="19" dur="500" fill="hold"/>
                                        <p:tgtEl>
                                          <p:spTgt spid="17"/>
                                        </p:tgtEl>
                                        <p:attrNameLst>
                                          <p:attrName>ppt_h</p:attrName>
                                        </p:attrNameLst>
                                      </p:cBhvr>
                                      <p:tavLst>
                                        <p:tav tm="0">
                                          <p:val>
                                            <p:fltVal val="0"/>
                                          </p:val>
                                        </p:tav>
                                        <p:tav tm="100000">
                                          <p:val>
                                            <p:strVal val="#ppt_h"/>
                                          </p:val>
                                        </p:tav>
                                      </p:tavLst>
                                    </p:anim>
                                    <p:animEffect transition="in" filter="fade">
                                      <p:cBhvr>
                                        <p:cTn id="20" dur="500"/>
                                        <p:tgtEl>
                                          <p:spTgt spid="17"/>
                                        </p:tgtEl>
                                      </p:cBhvr>
                                    </p:animEffect>
                                  </p:childTnLst>
                                </p:cTn>
                              </p:par>
                            </p:childTnLst>
                          </p:cTn>
                        </p:par>
                        <p:par>
                          <p:cTn id="21" fill="hold">
                            <p:stCondLst>
                              <p:cond delay="2400"/>
                            </p:stCondLst>
                            <p:childTnLst>
                              <p:par>
                                <p:cTn id="22" presetID="14" presetClass="entr" presetSubtype="10" fill="hold"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randombar(horizontal)">
                                      <p:cBhvr>
                                        <p:cTn id="24" dur="500"/>
                                        <p:tgtEl>
                                          <p:spTgt spid="2"/>
                                        </p:tgtEl>
                                      </p:cBhvr>
                                    </p:animEffect>
                                  </p:childTnLst>
                                </p:cTn>
                              </p:par>
                            </p:childTnLst>
                          </p:cTn>
                        </p:par>
                        <p:par>
                          <p:cTn id="25" fill="hold">
                            <p:stCondLst>
                              <p:cond delay="2900"/>
                            </p:stCondLst>
                            <p:childTnLst>
                              <p:par>
                                <p:cTn id="26" presetID="10" presetClass="entr" presetSubtype="0"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1000"/>
                                        <p:tgtEl>
                                          <p:spTgt spid="27"/>
                                        </p:tgtEl>
                                      </p:cBhvr>
                                    </p:animEffect>
                                  </p:childTnLst>
                                </p:cTn>
                              </p:par>
                              <p:par>
                                <p:cTn id="29" presetID="35" presetClass="path" presetSubtype="0" accel="10000" decel="90000" fill="hold" grpId="1" nodeType="withEffect">
                                  <p:stCondLst>
                                    <p:cond delay="0"/>
                                  </p:stCondLst>
                                  <p:childTnLst>
                                    <p:animMotion origin="layout" path="M -4.79167E-6 2.96296E-6 L -0.03177 2.96296E-6 " pathEditMode="relative" rAng="0" ptsTypes="AA">
                                      <p:cBhvr>
                                        <p:cTn id="30" dur="1000" spd="-100000" fill="hold"/>
                                        <p:tgtEl>
                                          <p:spTgt spid="27"/>
                                        </p:tgtEl>
                                        <p:attrNameLst>
                                          <p:attrName>ppt_x</p:attrName>
                                          <p:attrName>ppt_y</p:attrName>
                                        </p:attrNameLst>
                                      </p:cBhvr>
                                      <p:rCtr x="-1589" y="0"/>
                                    </p:animMotion>
                                  </p:childTnLst>
                                </p:cTn>
                              </p:par>
                            </p:childTnLst>
                          </p:cTn>
                        </p:par>
                        <p:par>
                          <p:cTn id="31" fill="hold">
                            <p:stCondLst>
                              <p:cond delay="3900"/>
                            </p:stCondLst>
                            <p:childTnLst>
                              <p:par>
                                <p:cTn id="32" presetID="53" presetClass="entr" presetSubtype="16"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anim calcmode="lin" valueType="num">
                                      <p:cBhvr>
                                        <p:cTn id="34" dur="500" fill="hold"/>
                                        <p:tgtEl>
                                          <p:spTgt spid="18"/>
                                        </p:tgtEl>
                                        <p:attrNameLst>
                                          <p:attrName>ppt_w</p:attrName>
                                        </p:attrNameLst>
                                      </p:cBhvr>
                                      <p:tavLst>
                                        <p:tav tm="0">
                                          <p:val>
                                            <p:fltVal val="0"/>
                                          </p:val>
                                        </p:tav>
                                        <p:tav tm="100000">
                                          <p:val>
                                            <p:strVal val="#ppt_w"/>
                                          </p:val>
                                        </p:tav>
                                      </p:tavLst>
                                    </p:anim>
                                    <p:anim calcmode="lin" valueType="num">
                                      <p:cBhvr>
                                        <p:cTn id="35" dur="500" fill="hold"/>
                                        <p:tgtEl>
                                          <p:spTgt spid="18"/>
                                        </p:tgtEl>
                                        <p:attrNameLst>
                                          <p:attrName>ppt_h</p:attrName>
                                        </p:attrNameLst>
                                      </p:cBhvr>
                                      <p:tavLst>
                                        <p:tav tm="0">
                                          <p:val>
                                            <p:fltVal val="0"/>
                                          </p:val>
                                        </p:tav>
                                        <p:tav tm="100000">
                                          <p:val>
                                            <p:strVal val="#ppt_h"/>
                                          </p:val>
                                        </p:tav>
                                      </p:tavLst>
                                    </p:anim>
                                    <p:animEffect transition="in" filter="fade">
                                      <p:cBhvr>
                                        <p:cTn id="36" dur="500"/>
                                        <p:tgtEl>
                                          <p:spTgt spid="18"/>
                                        </p:tgtEl>
                                      </p:cBhvr>
                                    </p:animEffect>
                                  </p:childTnLst>
                                </p:cTn>
                              </p:par>
                            </p:childTnLst>
                          </p:cTn>
                        </p:par>
                        <p:par>
                          <p:cTn id="37" fill="hold">
                            <p:stCondLst>
                              <p:cond delay="4400"/>
                            </p:stCondLst>
                            <p:childTnLst>
                              <p:par>
                                <p:cTn id="38" presetID="14" presetClass="entr" presetSubtype="10" fill="hold" nodeType="after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randombar(horizontal)">
                                      <p:cBhvr>
                                        <p:cTn id="40" dur="500"/>
                                        <p:tgtEl>
                                          <p:spTgt spid="19"/>
                                        </p:tgtEl>
                                      </p:cBhvr>
                                    </p:animEffect>
                                  </p:childTnLst>
                                </p:cTn>
                              </p:par>
                            </p:childTnLst>
                          </p:cTn>
                        </p:par>
                        <p:par>
                          <p:cTn id="41" fill="hold">
                            <p:stCondLst>
                              <p:cond delay="4900"/>
                            </p:stCondLst>
                            <p:childTnLst>
                              <p:par>
                                <p:cTn id="42" presetID="10" presetClass="entr" presetSubtype="0" fill="hold" grpId="0" nodeType="after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fade">
                                      <p:cBhvr>
                                        <p:cTn id="44" dur="1000"/>
                                        <p:tgtEl>
                                          <p:spTgt spid="28"/>
                                        </p:tgtEl>
                                      </p:cBhvr>
                                    </p:animEffect>
                                  </p:childTnLst>
                                </p:cTn>
                              </p:par>
                              <p:par>
                                <p:cTn id="45" presetID="35" presetClass="path" presetSubtype="0" accel="10000" decel="90000" fill="hold" grpId="1" nodeType="withEffect">
                                  <p:stCondLst>
                                    <p:cond delay="0"/>
                                  </p:stCondLst>
                                  <p:childTnLst>
                                    <p:animMotion origin="layout" path="M -4.79167E-6 2.96296E-6 L -0.03177 2.96296E-6 " pathEditMode="relative" rAng="0" ptsTypes="AA">
                                      <p:cBhvr>
                                        <p:cTn id="46" dur="1000" spd="-100000" fill="hold"/>
                                        <p:tgtEl>
                                          <p:spTgt spid="28"/>
                                        </p:tgtEl>
                                        <p:attrNameLst>
                                          <p:attrName>ppt_x</p:attrName>
                                          <p:attrName>ppt_y</p:attrName>
                                        </p:attrNameLst>
                                      </p:cBhvr>
                                      <p:rCtr x="-1589" y="0"/>
                                    </p:animMotion>
                                  </p:childTnLst>
                                </p:cTn>
                              </p:par>
                            </p:childTnLst>
                          </p:cTn>
                        </p:par>
                        <p:par>
                          <p:cTn id="47" fill="hold">
                            <p:stCondLst>
                              <p:cond delay="5900"/>
                            </p:stCondLst>
                            <p:childTnLst>
                              <p:par>
                                <p:cTn id="48" presetID="53" presetClass="entr" presetSubtype="16" fill="hold" grpId="0" nodeType="afterEffect">
                                  <p:stCondLst>
                                    <p:cond delay="0"/>
                                  </p:stCondLst>
                                  <p:childTnLst>
                                    <p:set>
                                      <p:cBhvr>
                                        <p:cTn id="49" dur="1" fill="hold">
                                          <p:stCondLst>
                                            <p:cond delay="0"/>
                                          </p:stCondLst>
                                        </p:cTn>
                                        <p:tgtEl>
                                          <p:spTgt spid="24"/>
                                        </p:tgtEl>
                                        <p:attrNameLst>
                                          <p:attrName>style.visibility</p:attrName>
                                        </p:attrNameLst>
                                      </p:cBhvr>
                                      <p:to>
                                        <p:strVal val="visible"/>
                                      </p:to>
                                    </p:set>
                                    <p:anim calcmode="lin" valueType="num">
                                      <p:cBhvr>
                                        <p:cTn id="50" dur="500" fill="hold"/>
                                        <p:tgtEl>
                                          <p:spTgt spid="24"/>
                                        </p:tgtEl>
                                        <p:attrNameLst>
                                          <p:attrName>ppt_w</p:attrName>
                                        </p:attrNameLst>
                                      </p:cBhvr>
                                      <p:tavLst>
                                        <p:tav tm="0">
                                          <p:val>
                                            <p:fltVal val="0"/>
                                          </p:val>
                                        </p:tav>
                                        <p:tav tm="100000">
                                          <p:val>
                                            <p:strVal val="#ppt_w"/>
                                          </p:val>
                                        </p:tav>
                                      </p:tavLst>
                                    </p:anim>
                                    <p:anim calcmode="lin" valueType="num">
                                      <p:cBhvr>
                                        <p:cTn id="51" dur="500" fill="hold"/>
                                        <p:tgtEl>
                                          <p:spTgt spid="24"/>
                                        </p:tgtEl>
                                        <p:attrNameLst>
                                          <p:attrName>ppt_h</p:attrName>
                                        </p:attrNameLst>
                                      </p:cBhvr>
                                      <p:tavLst>
                                        <p:tav tm="0">
                                          <p:val>
                                            <p:fltVal val="0"/>
                                          </p:val>
                                        </p:tav>
                                        <p:tav tm="100000">
                                          <p:val>
                                            <p:strVal val="#ppt_h"/>
                                          </p:val>
                                        </p:tav>
                                      </p:tavLst>
                                    </p:anim>
                                    <p:animEffect transition="in" filter="fade">
                                      <p:cBhvr>
                                        <p:cTn id="52" dur="500"/>
                                        <p:tgtEl>
                                          <p:spTgt spid="24"/>
                                        </p:tgtEl>
                                      </p:cBhvr>
                                    </p:animEffect>
                                  </p:childTnLst>
                                </p:cTn>
                              </p:par>
                            </p:childTnLst>
                          </p:cTn>
                        </p:par>
                        <p:par>
                          <p:cTn id="53" fill="hold">
                            <p:stCondLst>
                              <p:cond delay="6400"/>
                            </p:stCondLst>
                            <p:childTnLst>
                              <p:par>
                                <p:cTn id="54" presetID="14" presetClass="entr" presetSubtype="10" fill="hold" nodeType="after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randombar(horizontal)">
                                      <p:cBhvr>
                                        <p:cTn id="56" dur="500"/>
                                        <p:tgtEl>
                                          <p:spTgt spid="20"/>
                                        </p:tgtEl>
                                      </p:cBhvr>
                                    </p:animEffect>
                                  </p:childTnLst>
                                </p:cTn>
                              </p:par>
                            </p:childTnLst>
                          </p:cTn>
                        </p:par>
                        <p:par>
                          <p:cTn id="57" fill="hold">
                            <p:stCondLst>
                              <p:cond delay="6900"/>
                            </p:stCondLst>
                            <p:childTnLst>
                              <p:par>
                                <p:cTn id="58" presetID="10" presetClass="entr" presetSubtype="0" fill="hold" grpId="0" nodeType="after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1000"/>
                                        <p:tgtEl>
                                          <p:spTgt spid="29"/>
                                        </p:tgtEl>
                                      </p:cBhvr>
                                    </p:animEffect>
                                  </p:childTnLst>
                                </p:cTn>
                              </p:par>
                              <p:par>
                                <p:cTn id="61" presetID="35" presetClass="path" presetSubtype="0" accel="10000" decel="90000" fill="hold" grpId="1" nodeType="withEffect">
                                  <p:stCondLst>
                                    <p:cond delay="0"/>
                                  </p:stCondLst>
                                  <p:childTnLst>
                                    <p:animMotion origin="layout" path="M -4.79167E-6 2.96296E-6 L -0.03177 2.96296E-6 " pathEditMode="relative" rAng="0" ptsTypes="AA">
                                      <p:cBhvr>
                                        <p:cTn id="62" dur="1000" spd="-100000" fill="hold"/>
                                        <p:tgtEl>
                                          <p:spTgt spid="29"/>
                                        </p:tgtEl>
                                        <p:attrNameLst>
                                          <p:attrName>ppt_x</p:attrName>
                                          <p:attrName>ppt_y</p:attrName>
                                        </p:attrNameLst>
                                      </p:cBhvr>
                                      <p:rCtr x="-1589" y="0"/>
                                    </p:animMotion>
                                  </p:childTnLst>
                                </p:cTn>
                              </p:par>
                            </p:childTnLst>
                          </p:cTn>
                        </p:par>
                        <p:par>
                          <p:cTn id="63" fill="hold">
                            <p:stCondLst>
                              <p:cond delay="7900"/>
                            </p:stCondLst>
                            <p:childTnLst>
                              <p:par>
                                <p:cTn id="64" presetID="53" presetClass="entr" presetSubtype="16" fill="hold" grpId="0" nodeType="afterEffect">
                                  <p:stCondLst>
                                    <p:cond delay="0"/>
                                  </p:stCondLst>
                                  <p:childTnLst>
                                    <p:set>
                                      <p:cBhvr>
                                        <p:cTn id="65" dur="1" fill="hold">
                                          <p:stCondLst>
                                            <p:cond delay="0"/>
                                          </p:stCondLst>
                                        </p:cTn>
                                        <p:tgtEl>
                                          <p:spTgt spid="25"/>
                                        </p:tgtEl>
                                        <p:attrNameLst>
                                          <p:attrName>style.visibility</p:attrName>
                                        </p:attrNameLst>
                                      </p:cBhvr>
                                      <p:to>
                                        <p:strVal val="visible"/>
                                      </p:to>
                                    </p:set>
                                    <p:anim calcmode="lin" valueType="num">
                                      <p:cBhvr>
                                        <p:cTn id="66" dur="500" fill="hold"/>
                                        <p:tgtEl>
                                          <p:spTgt spid="25"/>
                                        </p:tgtEl>
                                        <p:attrNameLst>
                                          <p:attrName>ppt_w</p:attrName>
                                        </p:attrNameLst>
                                      </p:cBhvr>
                                      <p:tavLst>
                                        <p:tav tm="0">
                                          <p:val>
                                            <p:fltVal val="0"/>
                                          </p:val>
                                        </p:tav>
                                        <p:tav tm="100000">
                                          <p:val>
                                            <p:strVal val="#ppt_w"/>
                                          </p:val>
                                        </p:tav>
                                      </p:tavLst>
                                    </p:anim>
                                    <p:anim calcmode="lin" valueType="num">
                                      <p:cBhvr>
                                        <p:cTn id="67" dur="500" fill="hold"/>
                                        <p:tgtEl>
                                          <p:spTgt spid="25"/>
                                        </p:tgtEl>
                                        <p:attrNameLst>
                                          <p:attrName>ppt_h</p:attrName>
                                        </p:attrNameLst>
                                      </p:cBhvr>
                                      <p:tavLst>
                                        <p:tav tm="0">
                                          <p:val>
                                            <p:fltVal val="0"/>
                                          </p:val>
                                        </p:tav>
                                        <p:tav tm="100000">
                                          <p:val>
                                            <p:strVal val="#ppt_h"/>
                                          </p:val>
                                        </p:tav>
                                      </p:tavLst>
                                    </p:anim>
                                    <p:animEffect transition="in" filter="fade">
                                      <p:cBhvr>
                                        <p:cTn id="68" dur="500"/>
                                        <p:tgtEl>
                                          <p:spTgt spid="25"/>
                                        </p:tgtEl>
                                      </p:cBhvr>
                                    </p:animEffect>
                                  </p:childTnLst>
                                </p:cTn>
                              </p:par>
                            </p:childTnLst>
                          </p:cTn>
                        </p:par>
                        <p:par>
                          <p:cTn id="69" fill="hold">
                            <p:stCondLst>
                              <p:cond delay="8400"/>
                            </p:stCondLst>
                            <p:childTnLst>
                              <p:par>
                                <p:cTn id="70" presetID="14" presetClass="entr" presetSubtype="10" fill="hold" nodeType="after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randombar(horizontal)">
                                      <p:cBhvr>
                                        <p:cTn id="7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7" grpId="0" animBg="1"/>
      <p:bldP spid="18" grpId="0" animBg="1"/>
      <p:bldP spid="24" grpId="0" animBg="1"/>
      <p:bldP spid="25" grpId="0" animBg="1"/>
      <p:bldP spid="27" grpId="0" animBg="1"/>
      <p:bldP spid="27" grpId="1" animBg="1"/>
      <p:bldP spid="28" grpId="0" animBg="1"/>
      <p:bldP spid="28" grpId="1" animBg="1"/>
      <p:bldP spid="29" grpId="0" animBg="1"/>
      <p:bldP spid="2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9" name="矩形 8"/>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0" name="矩形 9"/>
          <p:cNvSpPr/>
          <p:nvPr/>
        </p:nvSpPr>
        <p:spPr>
          <a:xfrm>
            <a:off x="1418221" y="253163"/>
            <a:ext cx="2339102" cy="523220"/>
          </a:xfrm>
          <a:prstGeom prst="rect">
            <a:avLst/>
          </a:prstGeom>
        </p:spPr>
        <p:txBody>
          <a:bodyPr wrap="none">
            <a:spAutoFit/>
          </a:bodyPr>
          <a:lstStyle/>
          <a:p>
            <a:r>
              <a:rPr lang="zh-CN" altLang="en-US" sz="2800" b="1" dirty="0">
                <a:solidFill>
                  <a:srgbClr val="0070C0"/>
                </a:solidFill>
              </a:rPr>
              <a:t>马尔计算视觉</a:t>
            </a:r>
          </a:p>
        </p:txBody>
      </p:sp>
      <p:graphicFrame>
        <p:nvGraphicFramePr>
          <p:cNvPr id="7" name="图表 6"/>
          <p:cNvGraphicFramePr/>
          <p:nvPr/>
        </p:nvGraphicFramePr>
        <p:xfrm>
          <a:off x="3447926" y="1857488"/>
          <a:ext cx="5296146" cy="3512849"/>
        </p:xfrm>
        <a:graphic>
          <a:graphicData uri="http://schemas.openxmlformats.org/drawingml/2006/chart">
            <c:chart xmlns:c="http://schemas.openxmlformats.org/drawingml/2006/chart" xmlns:r="http://schemas.openxmlformats.org/officeDocument/2006/relationships" r:id="rId3"/>
          </a:graphicData>
        </a:graphic>
      </p:graphicFrame>
      <p:grpSp>
        <p:nvGrpSpPr>
          <p:cNvPr id="2" name="组合 1"/>
          <p:cNvGrpSpPr/>
          <p:nvPr/>
        </p:nvGrpSpPr>
        <p:grpSpPr>
          <a:xfrm>
            <a:off x="836761" y="1749255"/>
            <a:ext cx="2869694" cy="1510950"/>
            <a:chOff x="1351826" y="1857488"/>
            <a:chExt cx="2869694" cy="1510950"/>
          </a:xfrm>
        </p:grpSpPr>
        <p:sp>
          <p:nvSpPr>
            <p:cNvPr id="44" name="矩形 43"/>
            <p:cNvSpPr/>
            <p:nvPr/>
          </p:nvSpPr>
          <p:spPr>
            <a:xfrm>
              <a:off x="1379587" y="1857488"/>
              <a:ext cx="1415772" cy="461665"/>
            </a:xfrm>
            <a:prstGeom prst="rect">
              <a:avLst/>
            </a:prstGeom>
          </p:spPr>
          <p:txBody>
            <a:bodyPr wrap="none">
              <a:spAutoFit/>
            </a:bodyPr>
            <a:lstStyle/>
            <a:p>
              <a:r>
                <a:rPr lang="zh-CN" altLang="en-US" sz="2400" b="0" i="0" dirty="0">
                  <a:solidFill>
                    <a:srgbClr val="4D4D4D"/>
                  </a:solidFill>
                  <a:effectLst/>
                  <a:latin typeface="-apple-system"/>
                </a:rPr>
                <a:t>计算理论</a:t>
              </a:r>
              <a:endParaRPr lang="zh-CN" altLang="en-US" sz="2400" dirty="0">
                <a:solidFill>
                  <a:srgbClr val="06518A"/>
                </a:solidFill>
                <a:cs typeface="+mn-ea"/>
                <a:sym typeface="+mn-lt"/>
              </a:endParaRPr>
            </a:p>
          </p:txBody>
        </p:sp>
        <p:sp>
          <p:nvSpPr>
            <p:cNvPr id="45" name="矩形 44"/>
            <p:cNvSpPr/>
            <p:nvPr/>
          </p:nvSpPr>
          <p:spPr>
            <a:xfrm>
              <a:off x="1351826" y="2230434"/>
              <a:ext cx="2869694" cy="1138004"/>
            </a:xfrm>
            <a:prstGeom prst="rect">
              <a:avLst/>
            </a:prstGeom>
          </p:spPr>
          <p:txBody>
            <a:bodyPr wrap="square">
              <a:spAutoFit/>
            </a:bodyPr>
            <a:lstStyle/>
            <a:p>
              <a:pPr algn="just">
                <a:lnSpc>
                  <a:spcPct val="130000"/>
                </a:lnSpc>
              </a:pPr>
              <a:r>
                <a:rPr lang="zh-CN" altLang="en-US" b="0" i="0" dirty="0">
                  <a:solidFill>
                    <a:srgbClr val="4D4D4D"/>
                  </a:solidFill>
                  <a:effectLst/>
                  <a:latin typeface="-apple-system"/>
                </a:rPr>
                <a:t>计算理论需要明确视觉目的，或视觉的主要功能是什么。</a:t>
              </a:r>
              <a:endParaRPr lang="zh-CN" altLang="en-US" dirty="0">
                <a:solidFill>
                  <a:schemeClr val="bg2">
                    <a:lumMod val="25000"/>
                  </a:schemeClr>
                </a:solidFill>
                <a:cs typeface="+mn-ea"/>
                <a:sym typeface="+mn-lt"/>
              </a:endParaRPr>
            </a:p>
          </p:txBody>
        </p:sp>
      </p:grpSp>
      <p:grpSp>
        <p:nvGrpSpPr>
          <p:cNvPr id="3" name="组合 2"/>
          <p:cNvGrpSpPr/>
          <p:nvPr/>
        </p:nvGrpSpPr>
        <p:grpSpPr>
          <a:xfrm>
            <a:off x="8047511" y="2043961"/>
            <a:ext cx="2869694" cy="3500094"/>
            <a:chOff x="1379587" y="3428504"/>
            <a:chExt cx="2869694" cy="3500094"/>
          </a:xfrm>
        </p:grpSpPr>
        <p:sp>
          <p:nvSpPr>
            <p:cNvPr id="56" name="矩形 55"/>
            <p:cNvSpPr/>
            <p:nvPr/>
          </p:nvSpPr>
          <p:spPr>
            <a:xfrm>
              <a:off x="1379587" y="3428504"/>
              <a:ext cx="1771639" cy="461665"/>
            </a:xfrm>
            <a:prstGeom prst="rect">
              <a:avLst/>
            </a:prstGeom>
          </p:spPr>
          <p:txBody>
            <a:bodyPr wrap="none">
              <a:spAutoFit/>
            </a:bodyPr>
            <a:lstStyle/>
            <a:p>
              <a:r>
                <a:rPr lang="zh-CN" altLang="en-US" sz="2400" b="0" i="0" dirty="0">
                  <a:solidFill>
                    <a:srgbClr val="4D4D4D"/>
                  </a:solidFill>
                  <a:effectLst/>
                  <a:latin typeface="-apple-system"/>
                </a:rPr>
                <a:t>表达和算法</a:t>
              </a:r>
              <a:endParaRPr lang="zh-CN" altLang="en-US" sz="2400" dirty="0">
                <a:solidFill>
                  <a:srgbClr val="06518A"/>
                </a:solidFill>
                <a:cs typeface="+mn-ea"/>
                <a:sym typeface="+mn-lt"/>
              </a:endParaRPr>
            </a:p>
          </p:txBody>
        </p:sp>
        <p:sp>
          <p:nvSpPr>
            <p:cNvPr id="57" name="矩形 56"/>
            <p:cNvSpPr/>
            <p:nvPr/>
          </p:nvSpPr>
          <p:spPr>
            <a:xfrm>
              <a:off x="1379587" y="4073970"/>
              <a:ext cx="2869694" cy="2854628"/>
            </a:xfrm>
            <a:prstGeom prst="rect">
              <a:avLst/>
            </a:prstGeom>
          </p:spPr>
          <p:txBody>
            <a:bodyPr wrap="square">
              <a:spAutoFit/>
            </a:bodyPr>
            <a:lstStyle/>
            <a:p>
              <a:pPr algn="just">
                <a:lnSpc>
                  <a:spcPct val="130000"/>
                </a:lnSpc>
              </a:pPr>
              <a:r>
                <a:rPr lang="zh-CN" altLang="en-US" sz="2000" b="0" i="0" dirty="0">
                  <a:solidFill>
                    <a:srgbClr val="4D4D4D"/>
                  </a:solidFill>
                  <a:effectLst/>
                  <a:latin typeface="-apple-system"/>
                </a:rPr>
                <a:t>识别物体之前，不管是计算机还是人，大脑（或计算机内存）中事先要有对该物体的存储形式，称之为物体表达。物体的表达形式为该物体的三维几何形状。</a:t>
              </a:r>
              <a:endParaRPr lang="zh-CN" altLang="en-US" sz="2000" dirty="0">
                <a:solidFill>
                  <a:schemeClr val="bg2">
                    <a:lumMod val="25000"/>
                  </a:schemeClr>
                </a:solidFill>
                <a:cs typeface="+mn-ea"/>
                <a:sym typeface="+mn-lt"/>
              </a:endParaRPr>
            </a:p>
          </p:txBody>
        </p:sp>
      </p:grpSp>
      <p:sp>
        <p:nvSpPr>
          <p:cNvPr id="58" name="矩形 57"/>
          <p:cNvSpPr/>
          <p:nvPr/>
        </p:nvSpPr>
        <p:spPr>
          <a:xfrm>
            <a:off x="5133736" y="5717772"/>
            <a:ext cx="1415772" cy="461665"/>
          </a:xfrm>
          <a:prstGeom prst="rect">
            <a:avLst/>
          </a:prstGeom>
        </p:spPr>
        <p:txBody>
          <a:bodyPr wrap="none">
            <a:spAutoFit/>
          </a:bodyPr>
          <a:lstStyle/>
          <a:p>
            <a:r>
              <a:rPr lang="zh-CN" altLang="en-US" sz="2400" b="0" i="0" dirty="0">
                <a:solidFill>
                  <a:srgbClr val="4D4D4D"/>
                </a:solidFill>
                <a:effectLst/>
                <a:latin typeface="-apple-system"/>
              </a:rPr>
              <a:t>算法实现</a:t>
            </a:r>
            <a:endParaRPr lang="zh-CN" altLang="en-US" sz="2400" dirty="0">
              <a:solidFill>
                <a:srgbClr val="06518A"/>
              </a:solidFill>
              <a:cs typeface="+mn-ea"/>
              <a:sym typeface="+mn-lt"/>
            </a:endParaRPr>
          </a:p>
        </p:txBody>
      </p:sp>
      <p:grpSp>
        <p:nvGrpSpPr>
          <p:cNvPr id="66" name="组合 65"/>
          <p:cNvGrpSpPr/>
          <p:nvPr/>
        </p:nvGrpSpPr>
        <p:grpSpPr>
          <a:xfrm>
            <a:off x="8055815" y="1911280"/>
            <a:ext cx="2147068" cy="123384"/>
            <a:chOff x="2943574" y="4978400"/>
            <a:chExt cx="1158526" cy="119286"/>
          </a:xfrm>
        </p:grpSpPr>
        <p:cxnSp>
          <p:nvCxnSpPr>
            <p:cNvPr id="67" name="直接连接符 66"/>
            <p:cNvCxnSpPr/>
            <p:nvPr/>
          </p:nvCxnSpPr>
          <p:spPr>
            <a:xfrm>
              <a:off x="2943574" y="5034186"/>
              <a:ext cx="1031526" cy="0"/>
            </a:xfrm>
            <a:prstGeom prst="line">
              <a:avLst/>
            </a:prstGeom>
            <a:ln w="127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68" name="椭圆 67"/>
            <p:cNvSpPr/>
            <p:nvPr/>
          </p:nvSpPr>
          <p:spPr>
            <a:xfrm>
              <a:off x="3982814" y="4978400"/>
              <a:ext cx="119286" cy="119286"/>
            </a:xfrm>
            <a:prstGeom prst="ellipse">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9" name="组合 68"/>
          <p:cNvGrpSpPr/>
          <p:nvPr/>
        </p:nvGrpSpPr>
        <p:grpSpPr>
          <a:xfrm>
            <a:off x="994709" y="1625841"/>
            <a:ext cx="1785545" cy="119286"/>
            <a:chOff x="2316555" y="4978400"/>
            <a:chExt cx="1785545" cy="119286"/>
          </a:xfrm>
        </p:grpSpPr>
        <p:cxnSp>
          <p:nvCxnSpPr>
            <p:cNvPr id="70" name="直接连接符 69"/>
            <p:cNvCxnSpPr/>
            <p:nvPr/>
          </p:nvCxnSpPr>
          <p:spPr>
            <a:xfrm>
              <a:off x="2316555" y="5034186"/>
              <a:ext cx="1658545" cy="0"/>
            </a:xfrm>
            <a:prstGeom prst="line">
              <a:avLst/>
            </a:prstGeom>
            <a:ln w="127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71" name="椭圆 70"/>
            <p:cNvSpPr/>
            <p:nvPr/>
          </p:nvSpPr>
          <p:spPr>
            <a:xfrm>
              <a:off x="3982814" y="4978400"/>
              <a:ext cx="119286" cy="119286"/>
            </a:xfrm>
            <a:prstGeom prst="ellipse">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72" name="组合 71"/>
          <p:cNvGrpSpPr/>
          <p:nvPr/>
        </p:nvGrpSpPr>
        <p:grpSpPr>
          <a:xfrm>
            <a:off x="5609258" y="5421189"/>
            <a:ext cx="1070294" cy="45719"/>
            <a:chOff x="2316555" y="4978400"/>
            <a:chExt cx="1785545" cy="119286"/>
          </a:xfrm>
        </p:grpSpPr>
        <p:cxnSp>
          <p:nvCxnSpPr>
            <p:cNvPr id="73" name="直接连接符 72"/>
            <p:cNvCxnSpPr/>
            <p:nvPr/>
          </p:nvCxnSpPr>
          <p:spPr>
            <a:xfrm>
              <a:off x="2316555" y="5034186"/>
              <a:ext cx="1658545" cy="0"/>
            </a:xfrm>
            <a:prstGeom prst="line">
              <a:avLst/>
            </a:prstGeom>
            <a:ln w="127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3982814" y="4978400"/>
              <a:ext cx="119286" cy="119286"/>
            </a:xfrm>
            <a:prstGeom prst="ellipse">
              <a:avLst/>
            </a:prstGeom>
            <a:noFill/>
            <a:ln w="190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61" name="矩形 60"/>
          <p:cNvSpPr/>
          <p:nvPr/>
        </p:nvSpPr>
        <p:spPr>
          <a:xfrm>
            <a:off x="887629" y="3624723"/>
            <a:ext cx="2869694" cy="2938497"/>
          </a:xfrm>
          <a:prstGeom prst="rect">
            <a:avLst/>
          </a:prstGeom>
        </p:spPr>
        <p:txBody>
          <a:bodyPr wrap="square">
            <a:spAutoFit/>
          </a:bodyPr>
          <a:lstStyle/>
          <a:p>
            <a:pPr algn="just">
              <a:lnSpc>
                <a:spcPct val="130000"/>
              </a:lnSpc>
            </a:pPr>
            <a:r>
              <a:rPr lang="zh-CN" altLang="en-US" b="0" i="0" dirty="0">
                <a:solidFill>
                  <a:srgbClr val="4D4D4D"/>
                </a:solidFill>
                <a:effectLst/>
                <a:latin typeface="+mn-ea"/>
              </a:rPr>
              <a:t>主要功能在于“从视网膜成像的二维图像来恢复空间物体的可见三维表面形状”，称之为“三维重建</a:t>
            </a:r>
            <a:br>
              <a:rPr lang="en-US" altLang="zh-CN" b="0" i="0" dirty="0">
                <a:solidFill>
                  <a:srgbClr val="4D4D4D"/>
                </a:solidFill>
                <a:effectLst/>
                <a:latin typeface="+mn-ea"/>
              </a:rPr>
            </a:br>
            <a:br>
              <a:rPr lang="en-US" altLang="zh-CN" b="0" i="0" dirty="0">
                <a:solidFill>
                  <a:srgbClr val="4D4D4D"/>
                </a:solidFill>
                <a:effectLst/>
                <a:latin typeface="+mn-ea"/>
              </a:rPr>
            </a:br>
            <a:r>
              <a:rPr lang="zh-CN" altLang="en-US" b="0" i="0" dirty="0">
                <a:solidFill>
                  <a:srgbClr val="4D4D4D"/>
                </a:solidFill>
                <a:effectLst/>
                <a:latin typeface="+mn-ea"/>
              </a:rPr>
              <a:t>挖掘关于成像物理场景的内在属性来完成相应的视觉问题计算”</a:t>
            </a:r>
            <a:endParaRPr lang="zh-CN" altLang="en-US" dirty="0">
              <a:solidFill>
                <a:schemeClr val="bg2">
                  <a:lumMod val="25000"/>
                </a:schemeClr>
              </a:solidFill>
              <a:latin typeface="+mn-ea"/>
              <a:cs typeface="+mn-ea"/>
              <a:sym typeface="+mn-lt"/>
            </a:endParaRPr>
          </a:p>
        </p:txBody>
      </p:sp>
      <p:sp>
        <p:nvSpPr>
          <p:cNvPr id="23" name="矩形 22"/>
          <p:cNvSpPr/>
          <p:nvPr/>
        </p:nvSpPr>
        <p:spPr>
          <a:xfrm>
            <a:off x="5359575" y="3368958"/>
            <a:ext cx="1569660" cy="369332"/>
          </a:xfrm>
          <a:prstGeom prst="rect">
            <a:avLst/>
          </a:prstGeom>
        </p:spPr>
        <p:txBody>
          <a:bodyPr wrap="none">
            <a:spAutoFit/>
          </a:bodyPr>
          <a:lstStyle/>
          <a:p>
            <a:r>
              <a:rPr lang="zh-CN" altLang="en-US" b="1" dirty="0"/>
              <a:t>马尔计算视觉</a:t>
            </a:r>
          </a:p>
        </p:txBody>
      </p:sp>
      <p:grpSp>
        <p:nvGrpSpPr>
          <p:cNvPr id="50" name="组合 49"/>
          <p:cNvGrpSpPr/>
          <p:nvPr/>
        </p:nvGrpSpPr>
        <p:grpSpPr>
          <a:xfrm>
            <a:off x="315742" y="3205"/>
            <a:ext cx="999853" cy="947419"/>
            <a:chOff x="315742" y="3205"/>
            <a:chExt cx="999853" cy="947419"/>
          </a:xfrm>
        </p:grpSpPr>
        <p:sp>
          <p:nvSpPr>
            <p:cNvPr id="51" name="矩形 50"/>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52" name="矩形 51"/>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53" name="组合 52"/>
            <p:cNvGrpSpPr/>
            <p:nvPr/>
          </p:nvGrpSpPr>
          <p:grpSpPr>
            <a:xfrm>
              <a:off x="579744" y="254032"/>
              <a:ext cx="471847" cy="471847"/>
              <a:chOff x="8407459" y="1864114"/>
              <a:chExt cx="576580" cy="576580"/>
            </a:xfrm>
            <a:solidFill>
              <a:schemeClr val="bg1"/>
            </a:solidFill>
          </p:grpSpPr>
          <p:sp>
            <p:nvSpPr>
              <p:cNvPr id="54" name="圆角矩形 53"/>
              <p:cNvSpPr/>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55" name="组合 54"/>
              <p:cNvGrpSpPr/>
              <p:nvPr/>
            </p:nvGrpSpPr>
            <p:grpSpPr>
              <a:xfrm>
                <a:off x="8570278" y="1973200"/>
                <a:ext cx="265204" cy="344007"/>
                <a:chOff x="8175428" y="2319832"/>
                <a:chExt cx="244310" cy="316905"/>
              </a:xfrm>
              <a:grpFill/>
            </p:grpSpPr>
            <p:sp>
              <p:nvSpPr>
                <p:cNvPr id="85" name="Freeform 321"/>
                <p:cNvSpPr>
                  <a:spLocks/>
                </p:cNvSpPr>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6" name="Freeform 322"/>
                <p:cNvSpPr>
                  <a:spLocks noEditPoints="1"/>
                </p:cNvSpPr>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7" name="Freeform 323"/>
                <p:cNvSpPr>
                  <a:spLocks/>
                </p:cNvSpPr>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8" name="Freeform 324"/>
                <p:cNvSpPr>
                  <a:spLocks/>
                </p:cNvSpPr>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grpSp>
      <p:pic>
        <p:nvPicPr>
          <p:cNvPr id="75" name="图片 7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spTree>
    <p:extLst>
      <p:ext uri="{BB962C8B-B14F-4D97-AF65-F5344CB8AC3E}">
        <p14:creationId xmlns:p14="http://schemas.microsoft.com/office/powerpoint/2010/main" val="3398490626"/>
      </p:ext>
    </p:extLst>
  </p:cSld>
  <p:clrMapOvr>
    <a:masterClrMapping/>
  </p:clrMapOvr>
  <mc:AlternateContent xmlns:mc="http://schemas.openxmlformats.org/markup-compatibility/2006" xmlns:p14="http://schemas.microsoft.com/office/powerpoint/2010/main">
    <mc:Choice Requires="p14">
      <p:transition spd="slow" p14:dur="1600" advTm="38400">
        <p:blinds dir="vert"/>
      </p:transition>
    </mc:Choice>
    <mc:Fallback xmlns="">
      <p:transition spd="slow" advTm="384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0-#ppt_w/2"/>
                                          </p:val>
                                        </p:tav>
                                        <p:tav tm="100000">
                                          <p:val>
                                            <p:strVal val="#ppt_x"/>
                                          </p:val>
                                        </p:tav>
                                      </p:tavLst>
                                    </p:anim>
                                    <p:anim calcmode="lin" valueType="num">
                                      <p:cBhvr additive="base">
                                        <p:cTn id="8" dur="500" fill="hold"/>
                                        <p:tgtEl>
                                          <p:spTgt spid="5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20000"/>
                                  </p:iterate>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childTnLst>
                          </p:cTn>
                        </p:par>
                        <p:par>
                          <p:cTn id="15" fill="hold">
                            <p:stCondLst>
                              <p:cond delay="1500"/>
                            </p:stCondLst>
                            <p:childTnLst>
                              <p:par>
                                <p:cTn id="16" presetID="21" presetClass="entr" presetSubtype="1"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heel(1)">
                                      <p:cBhvr>
                                        <p:cTn id="18" dur="2000"/>
                                        <p:tgtEl>
                                          <p:spTgt spid="7"/>
                                        </p:tgtEl>
                                      </p:cBhvr>
                                    </p:animEffect>
                                  </p:childTnLst>
                                </p:cTn>
                              </p:par>
                            </p:childTnLst>
                          </p:cTn>
                        </p:par>
                        <p:par>
                          <p:cTn id="19" fill="hold">
                            <p:stCondLst>
                              <p:cond delay="3500"/>
                            </p:stCondLst>
                            <p:childTnLst>
                              <p:par>
                                <p:cTn id="20" presetID="53" presetClass="entr" presetSubtype="16" fill="hold" grpId="0" nodeType="after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4000"/>
                            </p:stCondLst>
                            <p:childTnLst>
                              <p:par>
                                <p:cTn id="26" presetID="22" presetClass="entr" presetSubtype="2" fill="hold" nodeType="afterEffect">
                                  <p:stCondLst>
                                    <p:cond delay="0"/>
                                  </p:stCondLst>
                                  <p:childTnLst>
                                    <p:set>
                                      <p:cBhvr>
                                        <p:cTn id="27" dur="1" fill="hold">
                                          <p:stCondLst>
                                            <p:cond delay="0"/>
                                          </p:stCondLst>
                                        </p:cTn>
                                        <p:tgtEl>
                                          <p:spTgt spid="69"/>
                                        </p:tgtEl>
                                        <p:attrNameLst>
                                          <p:attrName>style.visibility</p:attrName>
                                        </p:attrNameLst>
                                      </p:cBhvr>
                                      <p:to>
                                        <p:strVal val="visible"/>
                                      </p:to>
                                    </p:set>
                                    <p:animEffect transition="in" filter="wipe(right)">
                                      <p:cBhvr>
                                        <p:cTn id="28" dur="500"/>
                                        <p:tgtEl>
                                          <p:spTgt spid="69"/>
                                        </p:tgtEl>
                                      </p:cBhvr>
                                    </p:animEffect>
                                  </p:childTnLst>
                                </p:cTn>
                              </p:par>
                            </p:childTnLst>
                          </p:cTn>
                        </p:par>
                        <p:par>
                          <p:cTn id="29" fill="hold">
                            <p:stCondLst>
                              <p:cond delay="4500"/>
                            </p:stCondLst>
                            <p:childTnLst>
                              <p:par>
                                <p:cTn id="30" presetID="10" presetClass="entr" presetSubtype="0" fill="hold" nodeType="after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1000"/>
                                        <p:tgtEl>
                                          <p:spTgt spid="2"/>
                                        </p:tgtEl>
                                      </p:cBhvr>
                                    </p:animEffect>
                                  </p:childTnLst>
                                </p:cTn>
                              </p:par>
                              <p:par>
                                <p:cTn id="33" presetID="35" presetClass="path" presetSubtype="0" accel="10000" decel="90000" fill="hold" nodeType="withEffect">
                                  <p:stCondLst>
                                    <p:cond delay="0"/>
                                  </p:stCondLst>
                                  <p:childTnLst>
                                    <p:animMotion origin="layout" path="M 4.375E-6 -1.85185E-6 L -0.05118 -1.85185E-6 " pathEditMode="relative" rAng="0" ptsTypes="AA">
                                      <p:cBhvr>
                                        <p:cTn id="34" dur="1000" spd="-100000" fill="hold"/>
                                        <p:tgtEl>
                                          <p:spTgt spid="2"/>
                                        </p:tgtEl>
                                        <p:attrNameLst>
                                          <p:attrName>ppt_x</p:attrName>
                                          <p:attrName>ppt_y</p:attrName>
                                        </p:attrNameLst>
                                      </p:cBhvr>
                                      <p:rCtr x="-2565" y="0"/>
                                    </p:animMotion>
                                  </p:childTnLst>
                                </p:cTn>
                              </p:par>
                            </p:childTnLst>
                          </p:cTn>
                        </p:par>
                        <p:par>
                          <p:cTn id="35" fill="hold">
                            <p:stCondLst>
                              <p:cond delay="5500"/>
                            </p:stCondLst>
                            <p:childTnLst>
                              <p:par>
                                <p:cTn id="36" presetID="22" presetClass="entr" presetSubtype="2" fill="hold" nodeType="afterEffect">
                                  <p:stCondLst>
                                    <p:cond delay="0"/>
                                  </p:stCondLst>
                                  <p:childTnLst>
                                    <p:set>
                                      <p:cBhvr>
                                        <p:cTn id="37" dur="1" fill="hold">
                                          <p:stCondLst>
                                            <p:cond delay="0"/>
                                          </p:stCondLst>
                                        </p:cTn>
                                        <p:tgtEl>
                                          <p:spTgt spid="66"/>
                                        </p:tgtEl>
                                        <p:attrNameLst>
                                          <p:attrName>style.visibility</p:attrName>
                                        </p:attrNameLst>
                                      </p:cBhvr>
                                      <p:to>
                                        <p:strVal val="visible"/>
                                      </p:to>
                                    </p:set>
                                    <p:animEffect transition="in" filter="wipe(right)">
                                      <p:cBhvr>
                                        <p:cTn id="38" dur="500"/>
                                        <p:tgtEl>
                                          <p:spTgt spid="66"/>
                                        </p:tgtEl>
                                      </p:cBhvr>
                                    </p:animEffect>
                                  </p:childTnLst>
                                </p:cTn>
                              </p:par>
                            </p:childTnLst>
                          </p:cTn>
                        </p:par>
                        <p:par>
                          <p:cTn id="39" fill="hold">
                            <p:stCondLst>
                              <p:cond delay="6000"/>
                            </p:stCondLst>
                            <p:childTnLst>
                              <p:par>
                                <p:cTn id="40" presetID="10" presetClass="entr" presetSubtype="0" fill="hold" nodeType="after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childTnLst>
                                </p:cTn>
                              </p:par>
                              <p:par>
                                <p:cTn id="43" presetID="35" presetClass="path" presetSubtype="0" accel="10000" decel="90000" fill="hold" nodeType="withEffect">
                                  <p:stCondLst>
                                    <p:cond delay="0"/>
                                  </p:stCondLst>
                                  <p:childTnLst>
                                    <p:animMotion origin="layout" path="M 4.375E-6 -1.85185E-6 L -0.05118 -1.85185E-6 " pathEditMode="relative" rAng="0" ptsTypes="AA">
                                      <p:cBhvr>
                                        <p:cTn id="44" dur="1000" spd="-100000" fill="hold"/>
                                        <p:tgtEl>
                                          <p:spTgt spid="3"/>
                                        </p:tgtEl>
                                        <p:attrNameLst>
                                          <p:attrName>ppt_x</p:attrName>
                                          <p:attrName>ppt_y</p:attrName>
                                        </p:attrNameLst>
                                      </p:cBhvr>
                                      <p:rCtr x="-2565" y="0"/>
                                    </p:animMotion>
                                  </p:childTnLst>
                                </p:cTn>
                              </p:par>
                            </p:childTnLst>
                          </p:cTn>
                        </p:par>
                        <p:par>
                          <p:cTn id="45" fill="hold">
                            <p:stCondLst>
                              <p:cond delay="7000"/>
                            </p:stCondLst>
                            <p:childTnLst>
                              <p:par>
                                <p:cTn id="46" presetID="22" presetClass="entr" presetSubtype="2" fill="hold" nodeType="afterEffect">
                                  <p:stCondLst>
                                    <p:cond delay="0"/>
                                  </p:stCondLst>
                                  <p:childTnLst>
                                    <p:set>
                                      <p:cBhvr>
                                        <p:cTn id="47" dur="1" fill="hold">
                                          <p:stCondLst>
                                            <p:cond delay="0"/>
                                          </p:stCondLst>
                                        </p:cTn>
                                        <p:tgtEl>
                                          <p:spTgt spid="72"/>
                                        </p:tgtEl>
                                        <p:attrNameLst>
                                          <p:attrName>style.visibility</p:attrName>
                                        </p:attrNameLst>
                                      </p:cBhvr>
                                      <p:to>
                                        <p:strVal val="visible"/>
                                      </p:to>
                                    </p:set>
                                    <p:animEffect transition="in" filter="wipe(right)">
                                      <p:cBhvr>
                                        <p:cTn id="48"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Graphic spid="7" grpId="0">
        <p:bldAsOne/>
      </p:bldGraphic>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9" name="矩形 8"/>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10" name="矩形 9"/>
          <p:cNvSpPr/>
          <p:nvPr/>
        </p:nvSpPr>
        <p:spPr>
          <a:xfrm>
            <a:off x="1418221" y="253163"/>
            <a:ext cx="4493538" cy="523220"/>
          </a:xfrm>
          <a:prstGeom prst="rect">
            <a:avLst/>
          </a:prstGeom>
        </p:spPr>
        <p:txBody>
          <a:bodyPr wrap="none">
            <a:spAutoFit/>
          </a:bodyPr>
          <a:lstStyle/>
          <a:p>
            <a:r>
              <a:rPr lang="zh-CN" altLang="en-US" sz="2800" b="1" dirty="0">
                <a:solidFill>
                  <a:srgbClr val="0070C0"/>
                </a:solidFill>
                <a:latin typeface="+mn-ea"/>
              </a:rPr>
              <a:t>昙花一现的主动和目的视觉</a:t>
            </a:r>
          </a:p>
        </p:txBody>
      </p:sp>
      <p:grpSp>
        <p:nvGrpSpPr>
          <p:cNvPr id="34" name="组合 33"/>
          <p:cNvGrpSpPr/>
          <p:nvPr/>
        </p:nvGrpSpPr>
        <p:grpSpPr>
          <a:xfrm>
            <a:off x="315742" y="3205"/>
            <a:ext cx="999853" cy="947419"/>
            <a:chOff x="315742" y="3205"/>
            <a:chExt cx="999853" cy="947419"/>
          </a:xfrm>
        </p:grpSpPr>
        <p:sp>
          <p:nvSpPr>
            <p:cNvPr id="13" name="矩形 12"/>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14" name="矩形 13"/>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27" name="组合 26"/>
            <p:cNvGrpSpPr/>
            <p:nvPr/>
          </p:nvGrpSpPr>
          <p:grpSpPr>
            <a:xfrm>
              <a:off x="579744" y="254032"/>
              <a:ext cx="471847" cy="471847"/>
              <a:chOff x="8407459" y="1864114"/>
              <a:chExt cx="576580" cy="576580"/>
            </a:xfrm>
            <a:solidFill>
              <a:schemeClr val="bg1"/>
            </a:solidFill>
          </p:grpSpPr>
          <p:sp>
            <p:nvSpPr>
              <p:cNvPr id="28" name="圆角矩形 27"/>
              <p:cNvSpPr/>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29" name="组合 28"/>
              <p:cNvGrpSpPr/>
              <p:nvPr/>
            </p:nvGrpSpPr>
            <p:grpSpPr>
              <a:xfrm>
                <a:off x="8570278" y="1973200"/>
                <a:ext cx="265204" cy="344007"/>
                <a:chOff x="8175428" y="2319832"/>
                <a:chExt cx="244310" cy="316905"/>
              </a:xfrm>
              <a:grpFill/>
            </p:grpSpPr>
            <p:sp>
              <p:nvSpPr>
                <p:cNvPr id="30" name="Freeform 321"/>
                <p:cNvSpPr>
                  <a:spLocks/>
                </p:cNvSpPr>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31" name="Freeform 322"/>
                <p:cNvSpPr>
                  <a:spLocks noEditPoints="1"/>
                </p:cNvSpPr>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32" name="Freeform 323"/>
                <p:cNvSpPr>
                  <a:spLocks/>
                </p:cNvSpPr>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33" name="Freeform 324"/>
                <p:cNvSpPr>
                  <a:spLocks/>
                </p:cNvSpPr>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grpSp>
        </p:grpSp>
      </p:grpSp>
      <p:sp>
        <p:nvSpPr>
          <p:cNvPr id="36" name="矩形 35"/>
          <p:cNvSpPr/>
          <p:nvPr/>
        </p:nvSpPr>
        <p:spPr>
          <a:xfrm>
            <a:off x="3104480" y="3429339"/>
            <a:ext cx="5753470" cy="532341"/>
          </a:xfrm>
          <a:prstGeom prst="rect">
            <a:avLst/>
          </a:prstGeom>
        </p:spPr>
        <p:txBody>
          <a:bodyPr wrap="square">
            <a:spAutoFit/>
          </a:bodyPr>
          <a:lstStyle/>
          <a:p>
            <a:r>
              <a:rPr lang="zh-CN" altLang="en-US" sz="2800" dirty="0">
                <a:latin typeface="+mn-ea"/>
              </a:rPr>
              <a:t>马尔视觉计算理论被批评后的改良</a:t>
            </a:r>
            <a:endParaRPr lang="zh-CN" altLang="en-US" sz="2800" b="1" dirty="0">
              <a:latin typeface="+mn-ea"/>
            </a:endParaRPr>
          </a:p>
        </p:txBody>
      </p:sp>
      <p:sp>
        <p:nvSpPr>
          <p:cNvPr id="38" name="矩形 37"/>
          <p:cNvSpPr/>
          <p:nvPr/>
        </p:nvSpPr>
        <p:spPr>
          <a:xfrm>
            <a:off x="1880946" y="2578665"/>
            <a:ext cx="2563038" cy="532341"/>
          </a:xfrm>
          <a:prstGeom prst="rect">
            <a:avLst/>
          </a:prstGeom>
        </p:spPr>
        <p:txBody>
          <a:bodyPr wrap="square">
            <a:spAutoFit/>
          </a:bodyPr>
          <a:lstStyle/>
          <a:p>
            <a:pPr algn="ctr"/>
            <a:r>
              <a:rPr lang="zh-CN" altLang="en-US" sz="2800" dirty="0">
                <a:latin typeface="+mn-ea"/>
              </a:rPr>
              <a:t>缺乏高层反馈</a:t>
            </a:r>
            <a:endParaRPr lang="zh-CN" altLang="en-US" sz="4400" dirty="0">
              <a:solidFill>
                <a:schemeClr val="bg2">
                  <a:lumMod val="25000"/>
                </a:schemeClr>
              </a:solidFill>
              <a:latin typeface="+mn-ea"/>
              <a:cs typeface="+mn-ea"/>
              <a:sym typeface="+mn-lt"/>
            </a:endParaRPr>
          </a:p>
        </p:txBody>
      </p:sp>
      <p:grpSp>
        <p:nvGrpSpPr>
          <p:cNvPr id="2" name="组合 1"/>
          <p:cNvGrpSpPr/>
          <p:nvPr/>
        </p:nvGrpSpPr>
        <p:grpSpPr>
          <a:xfrm>
            <a:off x="2769568" y="5168515"/>
            <a:ext cx="6387140" cy="647446"/>
            <a:chOff x="2123683" y="4678865"/>
            <a:chExt cx="6277706" cy="1308058"/>
          </a:xfrm>
        </p:grpSpPr>
        <p:sp>
          <p:nvSpPr>
            <p:cNvPr id="53" name="圆角矩形 52"/>
            <p:cNvSpPr/>
            <p:nvPr/>
          </p:nvSpPr>
          <p:spPr>
            <a:xfrm>
              <a:off x="2123683" y="4678865"/>
              <a:ext cx="6277706" cy="1308058"/>
            </a:xfrm>
            <a:prstGeom prst="roundRect">
              <a:avLst>
                <a:gd name="adj" fmla="val 5039"/>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002060"/>
                </a:solidFill>
                <a:latin typeface="+mn-ea"/>
                <a:cs typeface="+mn-ea"/>
                <a:sym typeface="+mn-lt"/>
              </a:endParaRPr>
            </a:p>
          </p:txBody>
        </p:sp>
        <p:sp>
          <p:nvSpPr>
            <p:cNvPr id="40" name="矩形 39"/>
            <p:cNvSpPr/>
            <p:nvPr/>
          </p:nvSpPr>
          <p:spPr>
            <a:xfrm>
              <a:off x="2302520" y="4899344"/>
              <a:ext cx="6032421" cy="461665"/>
            </a:xfrm>
            <a:prstGeom prst="rect">
              <a:avLst/>
            </a:prstGeom>
          </p:spPr>
          <p:txBody>
            <a:bodyPr wrap="none">
              <a:spAutoFit/>
            </a:bodyPr>
            <a:lstStyle/>
            <a:p>
              <a:r>
                <a:rPr lang="zh-CN" altLang="en-US" sz="2400" dirty="0">
                  <a:solidFill>
                    <a:schemeClr val="bg1"/>
                  </a:solidFill>
                  <a:latin typeface="+mn-ea"/>
                  <a:cs typeface="+mn-ea"/>
                  <a:sym typeface="+mn-lt"/>
                </a:rPr>
                <a:t>算法层次上的改进，缺乏理论框架上的创新</a:t>
              </a:r>
            </a:p>
          </p:txBody>
        </p:sp>
      </p:grpSp>
      <p:pic>
        <p:nvPicPr>
          <p:cNvPr id="35" name="图片 3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sp>
        <p:nvSpPr>
          <p:cNvPr id="5" name="文本框 4">
            <a:extLst>
              <a:ext uri="{FF2B5EF4-FFF2-40B4-BE49-F238E27FC236}">
                <a16:creationId xmlns:a16="http://schemas.microsoft.com/office/drawing/2014/main" id="{FA57C3B7-6332-B6CA-E38A-1EDEB2E89D1B}"/>
              </a:ext>
            </a:extLst>
          </p:cNvPr>
          <p:cNvSpPr txBox="1"/>
          <p:nvPr/>
        </p:nvSpPr>
        <p:spPr>
          <a:xfrm>
            <a:off x="5660394" y="2643269"/>
            <a:ext cx="6132463" cy="523220"/>
          </a:xfrm>
          <a:prstGeom prst="rect">
            <a:avLst/>
          </a:prstGeom>
          <a:noFill/>
        </p:spPr>
        <p:txBody>
          <a:bodyPr wrap="square">
            <a:spAutoFit/>
          </a:bodyPr>
          <a:lstStyle/>
          <a:p>
            <a:r>
              <a:rPr lang="zh-CN" altLang="en-US" sz="2800" b="0" i="0" dirty="0">
                <a:solidFill>
                  <a:srgbClr val="4D4D4D"/>
                </a:solidFill>
                <a:effectLst/>
                <a:latin typeface="+mn-ea"/>
              </a:rPr>
              <a:t>重建” 缺乏“目的性和主动性”</a:t>
            </a:r>
            <a:endParaRPr lang="zh-CN" altLang="en-US" sz="2800" dirty="0">
              <a:latin typeface="+mn-ea"/>
            </a:endParaRPr>
          </a:p>
        </p:txBody>
      </p:sp>
      <p:sp>
        <p:nvSpPr>
          <p:cNvPr id="7" name="文本框 6">
            <a:extLst>
              <a:ext uri="{FF2B5EF4-FFF2-40B4-BE49-F238E27FC236}">
                <a16:creationId xmlns:a16="http://schemas.microsoft.com/office/drawing/2014/main" id="{683570E5-0D45-DF4A-1E1F-A0BD30010B22}"/>
              </a:ext>
            </a:extLst>
          </p:cNvPr>
          <p:cNvSpPr txBox="1"/>
          <p:nvPr/>
        </p:nvSpPr>
        <p:spPr>
          <a:xfrm>
            <a:off x="3179592" y="4493325"/>
            <a:ext cx="6387142" cy="523220"/>
          </a:xfrm>
          <a:prstGeom prst="rect">
            <a:avLst/>
          </a:prstGeom>
          <a:noFill/>
        </p:spPr>
        <p:txBody>
          <a:bodyPr wrap="square">
            <a:spAutoFit/>
          </a:bodyPr>
          <a:lstStyle/>
          <a:p>
            <a:r>
              <a:rPr lang="zh-CN" altLang="en-US" sz="2800" b="0" i="0" dirty="0">
                <a:solidFill>
                  <a:srgbClr val="4D4D4D"/>
                </a:solidFill>
                <a:effectLst/>
                <a:latin typeface="+mn-ea"/>
              </a:rPr>
              <a:t>目的和定性视觉</a:t>
            </a:r>
            <a:endParaRPr lang="zh-CN" altLang="en-US" sz="2800" dirty="0">
              <a:latin typeface="+mn-ea"/>
            </a:endParaRPr>
          </a:p>
        </p:txBody>
      </p:sp>
      <p:sp>
        <p:nvSpPr>
          <p:cNvPr id="12" name="文本框 11">
            <a:extLst>
              <a:ext uri="{FF2B5EF4-FFF2-40B4-BE49-F238E27FC236}">
                <a16:creationId xmlns:a16="http://schemas.microsoft.com/office/drawing/2014/main" id="{E8964D54-DFC9-3B6F-01EF-46A100B33320}"/>
              </a:ext>
            </a:extLst>
          </p:cNvPr>
          <p:cNvSpPr txBox="1"/>
          <p:nvPr/>
        </p:nvSpPr>
        <p:spPr>
          <a:xfrm>
            <a:off x="6759468" y="4516054"/>
            <a:ext cx="2098482" cy="523220"/>
          </a:xfrm>
          <a:prstGeom prst="rect">
            <a:avLst/>
          </a:prstGeom>
          <a:noFill/>
        </p:spPr>
        <p:txBody>
          <a:bodyPr wrap="square">
            <a:spAutoFit/>
          </a:bodyPr>
          <a:lstStyle/>
          <a:p>
            <a:r>
              <a:rPr lang="zh-CN" altLang="en-US" sz="2800" b="0" i="0" dirty="0">
                <a:solidFill>
                  <a:srgbClr val="4D4D4D"/>
                </a:solidFill>
                <a:effectLst/>
                <a:latin typeface="+mn-ea"/>
              </a:rPr>
              <a:t>应用视觉</a:t>
            </a:r>
            <a:endParaRPr lang="zh-CN" altLang="en-US" sz="2800" dirty="0">
              <a:latin typeface="+mn-ea"/>
            </a:endParaRPr>
          </a:p>
        </p:txBody>
      </p:sp>
      <p:sp>
        <p:nvSpPr>
          <p:cNvPr id="18" name="文本框 17">
            <a:extLst>
              <a:ext uri="{FF2B5EF4-FFF2-40B4-BE49-F238E27FC236}">
                <a16:creationId xmlns:a16="http://schemas.microsoft.com/office/drawing/2014/main" id="{0F31152F-94BB-B393-B1C3-132B30186553}"/>
              </a:ext>
            </a:extLst>
          </p:cNvPr>
          <p:cNvSpPr txBox="1"/>
          <p:nvPr/>
        </p:nvSpPr>
        <p:spPr>
          <a:xfrm>
            <a:off x="4098407" y="1612611"/>
            <a:ext cx="6422925" cy="646331"/>
          </a:xfrm>
          <a:prstGeom prst="rect">
            <a:avLst/>
          </a:prstGeom>
          <a:noFill/>
        </p:spPr>
        <p:txBody>
          <a:bodyPr wrap="square">
            <a:spAutoFit/>
          </a:bodyPr>
          <a:lstStyle/>
          <a:p>
            <a:r>
              <a:rPr lang="en-US" altLang="zh-CN" sz="3600" b="0" i="0" dirty="0">
                <a:solidFill>
                  <a:srgbClr val="4D4D4D"/>
                </a:solidFill>
                <a:effectLst/>
                <a:latin typeface="+mn-ea"/>
              </a:rPr>
              <a:t>Robustness</a:t>
            </a:r>
            <a:r>
              <a:rPr lang="zh-CN" altLang="en-US" sz="3600" b="0" i="0" dirty="0">
                <a:solidFill>
                  <a:srgbClr val="4D4D4D"/>
                </a:solidFill>
                <a:effectLst/>
                <a:latin typeface="+mn-ea"/>
              </a:rPr>
              <a:t>不够</a:t>
            </a:r>
            <a:endParaRPr lang="zh-CN" altLang="en-US" sz="3600" dirty="0">
              <a:latin typeface="+mn-ea"/>
            </a:endParaRPr>
          </a:p>
        </p:txBody>
      </p:sp>
      <p:cxnSp>
        <p:nvCxnSpPr>
          <p:cNvPr id="20" name="直接箭头连接符 19">
            <a:extLst>
              <a:ext uri="{FF2B5EF4-FFF2-40B4-BE49-F238E27FC236}">
                <a16:creationId xmlns:a16="http://schemas.microsoft.com/office/drawing/2014/main" id="{27A0306D-5B52-023E-4815-80F63679354F}"/>
              </a:ext>
            </a:extLst>
          </p:cNvPr>
          <p:cNvCxnSpPr>
            <a:cxnSpLocks/>
          </p:cNvCxnSpPr>
          <p:nvPr/>
        </p:nvCxnSpPr>
        <p:spPr>
          <a:xfrm>
            <a:off x="6351741" y="2262308"/>
            <a:ext cx="390143" cy="4334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B12D3F08-580D-4571-C04C-CDB7AFA4C2D8}"/>
              </a:ext>
            </a:extLst>
          </p:cNvPr>
          <p:cNvCxnSpPr>
            <a:cxnSpLocks/>
          </p:cNvCxnSpPr>
          <p:nvPr/>
        </p:nvCxnSpPr>
        <p:spPr>
          <a:xfrm flipH="1">
            <a:off x="4310875" y="2243705"/>
            <a:ext cx="669266" cy="452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55DA69AA-BA90-49AE-8430-FEDBEB210431}"/>
              </a:ext>
            </a:extLst>
          </p:cNvPr>
          <p:cNvCxnSpPr>
            <a:cxnSpLocks/>
          </p:cNvCxnSpPr>
          <p:nvPr/>
        </p:nvCxnSpPr>
        <p:spPr>
          <a:xfrm>
            <a:off x="4403208" y="3111006"/>
            <a:ext cx="503781" cy="425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75AF96DB-75E9-FAE8-BB57-08DEA4D6481D}"/>
              </a:ext>
            </a:extLst>
          </p:cNvPr>
          <p:cNvCxnSpPr>
            <a:cxnSpLocks/>
          </p:cNvCxnSpPr>
          <p:nvPr/>
        </p:nvCxnSpPr>
        <p:spPr>
          <a:xfrm flipH="1">
            <a:off x="5964615" y="3111006"/>
            <a:ext cx="268254" cy="425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1B18A866-05FE-4CB3-A2BF-93F80A52D3DA}"/>
              </a:ext>
            </a:extLst>
          </p:cNvPr>
          <p:cNvCxnSpPr>
            <a:cxnSpLocks/>
          </p:cNvCxnSpPr>
          <p:nvPr/>
        </p:nvCxnSpPr>
        <p:spPr>
          <a:xfrm flipH="1">
            <a:off x="4842981" y="3820014"/>
            <a:ext cx="310896" cy="7040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a:extLst>
              <a:ext uri="{FF2B5EF4-FFF2-40B4-BE49-F238E27FC236}">
                <a16:creationId xmlns:a16="http://schemas.microsoft.com/office/drawing/2014/main" id="{E2B507AD-C0C7-44A1-2BEF-AA99388496D7}"/>
              </a:ext>
            </a:extLst>
          </p:cNvPr>
          <p:cNvCxnSpPr>
            <a:cxnSpLocks/>
          </p:cNvCxnSpPr>
          <p:nvPr/>
        </p:nvCxnSpPr>
        <p:spPr>
          <a:xfrm>
            <a:off x="6854661" y="3929742"/>
            <a:ext cx="310896" cy="594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7846333"/>
      </p:ext>
    </p:extLst>
  </p:cSld>
  <p:clrMapOvr>
    <a:masterClrMapping/>
  </p:clrMapOvr>
  <mc:AlternateContent xmlns:mc="http://schemas.openxmlformats.org/markup-compatibility/2006" xmlns:p14="http://schemas.microsoft.com/office/powerpoint/2010/main">
    <mc:Choice Requires="p14">
      <p:transition spd="slow" p14:dur="1600" advTm="22559">
        <p:blinds dir="vert"/>
      </p:transition>
    </mc:Choice>
    <mc:Fallback xmlns="">
      <p:transition spd="slow" advTm="22559">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20000"/>
                                  </p:iterate>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childTnLst>
                          </p:cTn>
                        </p:par>
                        <p:par>
                          <p:cTn id="15" fill="hold">
                            <p:stCondLst>
                              <p:cond delay="2100"/>
                            </p:stCondLst>
                            <p:childTnLst>
                              <p:par>
                                <p:cTn id="16" presetID="17" presetClass="entr" presetSubtype="10" fill="hold" grpId="0" nodeType="afterEffect">
                                  <p:stCondLst>
                                    <p:cond delay="0"/>
                                  </p:stCondLst>
                                  <p:iterate type="lt">
                                    <p:tmPct val="10000"/>
                                  </p:iterate>
                                  <p:childTnLst>
                                    <p:set>
                                      <p:cBhvr>
                                        <p:cTn id="17" dur="1" fill="hold">
                                          <p:stCondLst>
                                            <p:cond delay="0"/>
                                          </p:stCondLst>
                                        </p:cTn>
                                        <p:tgtEl>
                                          <p:spTgt spid="36"/>
                                        </p:tgtEl>
                                        <p:attrNameLst>
                                          <p:attrName>style.visibility</p:attrName>
                                        </p:attrNameLst>
                                      </p:cBhvr>
                                      <p:to>
                                        <p:strVal val="visible"/>
                                      </p:to>
                                    </p:set>
                                    <p:anim calcmode="lin" valueType="num">
                                      <p:cBhvr>
                                        <p:cTn id="18" dur="500" fill="hold"/>
                                        <p:tgtEl>
                                          <p:spTgt spid="36"/>
                                        </p:tgtEl>
                                        <p:attrNameLst>
                                          <p:attrName>ppt_w</p:attrName>
                                        </p:attrNameLst>
                                      </p:cBhvr>
                                      <p:tavLst>
                                        <p:tav tm="0">
                                          <p:val>
                                            <p:fltVal val="0"/>
                                          </p:val>
                                        </p:tav>
                                        <p:tav tm="100000">
                                          <p:val>
                                            <p:strVal val="#ppt_w"/>
                                          </p:val>
                                        </p:tav>
                                      </p:tavLst>
                                    </p:anim>
                                    <p:anim calcmode="lin" valueType="num">
                                      <p:cBhvr>
                                        <p:cTn id="19" dur="500" fill="hold"/>
                                        <p:tgtEl>
                                          <p:spTgt spid="36"/>
                                        </p:tgtEl>
                                        <p:attrNameLst>
                                          <p:attrName>ppt_h</p:attrName>
                                        </p:attrNameLst>
                                      </p:cBhvr>
                                      <p:tavLst>
                                        <p:tav tm="0">
                                          <p:val>
                                            <p:strVal val="#ppt_h"/>
                                          </p:val>
                                        </p:tav>
                                        <p:tav tm="100000">
                                          <p:val>
                                            <p:strVal val="#ppt_h"/>
                                          </p:val>
                                        </p:tav>
                                      </p:tavLst>
                                    </p:anim>
                                  </p:childTnLst>
                                </p:cTn>
                              </p:par>
                            </p:childTnLst>
                          </p:cTn>
                        </p:par>
                        <p:par>
                          <p:cTn id="20" fill="hold">
                            <p:stCondLst>
                              <p:cond delay="3300"/>
                            </p:stCondLst>
                            <p:childTnLst>
                              <p:par>
                                <p:cTn id="21" presetID="10" presetClass="entr" presetSubtype="0" fill="hold" grpId="0"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1000"/>
                                        <p:tgtEl>
                                          <p:spTgt spid="38"/>
                                        </p:tgtEl>
                                      </p:cBhvr>
                                    </p:animEffect>
                                  </p:childTnLst>
                                </p:cTn>
                              </p:par>
                            </p:childTnLst>
                          </p:cTn>
                        </p:par>
                        <p:par>
                          <p:cTn id="24" fill="hold">
                            <p:stCondLst>
                              <p:cond delay="4300"/>
                            </p:stCondLst>
                            <p:childTnLst>
                              <p:par>
                                <p:cTn id="25" presetID="10" presetClass="entr" presetSubtype="0"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6" grpId="0"/>
      <p:bldP spid="3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3937896" y="4030330"/>
            <a:ext cx="1371831" cy="1371831"/>
            <a:chOff x="4337039" y="4117416"/>
            <a:chExt cx="1371831" cy="1371831"/>
          </a:xfrm>
        </p:grpSpPr>
        <p:grpSp>
          <p:nvGrpSpPr>
            <p:cNvPr id="19" name="组合 18"/>
            <p:cNvGrpSpPr/>
            <p:nvPr/>
          </p:nvGrpSpPr>
          <p:grpSpPr>
            <a:xfrm>
              <a:off x="4337039" y="4117416"/>
              <a:ext cx="1371831" cy="1371831"/>
              <a:chOff x="4277955" y="3767258"/>
              <a:chExt cx="1371831" cy="1371831"/>
            </a:xfrm>
          </p:grpSpPr>
          <p:sp>
            <p:nvSpPr>
              <p:cNvPr id="17" name="泪滴形 16"/>
              <p:cNvSpPr/>
              <p:nvPr/>
            </p:nvSpPr>
            <p:spPr>
              <a:xfrm>
                <a:off x="4277955" y="3767258"/>
                <a:ext cx="1371831" cy="1371831"/>
              </a:xfrm>
              <a:prstGeom prst="teardrop">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椭圆 17"/>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71" name="Freeform 99"/>
            <p:cNvSpPr>
              <a:spLocks noEditPoints="1"/>
            </p:cNvSpPr>
            <p:nvPr/>
          </p:nvSpPr>
          <p:spPr bwMode="auto">
            <a:xfrm>
              <a:off x="4761092" y="4542225"/>
              <a:ext cx="523724" cy="522211"/>
            </a:xfrm>
            <a:custGeom>
              <a:avLst/>
              <a:gdLst>
                <a:gd name="T0" fmla="*/ 80 w 146"/>
                <a:gd name="T1" fmla="*/ 44 h 146"/>
                <a:gd name="T2" fmla="*/ 91 w 146"/>
                <a:gd name="T3" fmla="*/ 33 h 146"/>
                <a:gd name="T4" fmla="*/ 80 w 146"/>
                <a:gd name="T5" fmla="*/ 23 h 146"/>
                <a:gd name="T6" fmla="*/ 69 w 146"/>
                <a:gd name="T7" fmla="*/ 33 h 146"/>
                <a:gd name="T8" fmla="*/ 80 w 146"/>
                <a:gd name="T9" fmla="*/ 44 h 146"/>
                <a:gd name="T10" fmla="*/ 80 w 146"/>
                <a:gd name="T11" fmla="*/ 29 h 146"/>
                <a:gd name="T12" fmla="*/ 85 w 146"/>
                <a:gd name="T13" fmla="*/ 33 h 146"/>
                <a:gd name="T14" fmla="*/ 80 w 146"/>
                <a:gd name="T15" fmla="*/ 38 h 146"/>
                <a:gd name="T16" fmla="*/ 75 w 146"/>
                <a:gd name="T17" fmla="*/ 33 h 146"/>
                <a:gd name="T18" fmla="*/ 80 w 146"/>
                <a:gd name="T19" fmla="*/ 29 h 146"/>
                <a:gd name="T20" fmla="*/ 143 w 146"/>
                <a:gd name="T21" fmla="*/ 0 h 146"/>
                <a:gd name="T22" fmla="*/ 3 w 146"/>
                <a:gd name="T23" fmla="*/ 0 h 146"/>
                <a:gd name="T24" fmla="*/ 0 w 146"/>
                <a:gd name="T25" fmla="*/ 3 h 146"/>
                <a:gd name="T26" fmla="*/ 0 w 146"/>
                <a:gd name="T27" fmla="*/ 143 h 146"/>
                <a:gd name="T28" fmla="*/ 3 w 146"/>
                <a:gd name="T29" fmla="*/ 146 h 146"/>
                <a:gd name="T30" fmla="*/ 143 w 146"/>
                <a:gd name="T31" fmla="*/ 146 h 146"/>
                <a:gd name="T32" fmla="*/ 144 w 146"/>
                <a:gd name="T33" fmla="*/ 145 h 146"/>
                <a:gd name="T34" fmla="*/ 144 w 146"/>
                <a:gd name="T35" fmla="*/ 145 h 146"/>
                <a:gd name="T36" fmla="*/ 145 w 146"/>
                <a:gd name="T37" fmla="*/ 145 h 146"/>
                <a:gd name="T38" fmla="*/ 145 w 146"/>
                <a:gd name="T39" fmla="*/ 145 h 146"/>
                <a:gd name="T40" fmla="*/ 145 w 146"/>
                <a:gd name="T41" fmla="*/ 144 h 146"/>
                <a:gd name="T42" fmla="*/ 146 w 146"/>
                <a:gd name="T43" fmla="*/ 143 h 146"/>
                <a:gd name="T44" fmla="*/ 146 w 146"/>
                <a:gd name="T45" fmla="*/ 143 h 146"/>
                <a:gd name="T46" fmla="*/ 146 w 146"/>
                <a:gd name="T47" fmla="*/ 3 h 146"/>
                <a:gd name="T48" fmla="*/ 143 w 146"/>
                <a:gd name="T49" fmla="*/ 0 h 146"/>
                <a:gd name="T50" fmla="*/ 6 w 146"/>
                <a:gd name="T51" fmla="*/ 140 h 146"/>
                <a:gd name="T52" fmla="*/ 6 w 146"/>
                <a:gd name="T53" fmla="*/ 107 h 146"/>
                <a:gd name="T54" fmla="*/ 55 w 146"/>
                <a:gd name="T55" fmla="*/ 58 h 146"/>
                <a:gd name="T56" fmla="*/ 135 w 146"/>
                <a:gd name="T57" fmla="*/ 140 h 146"/>
                <a:gd name="T58" fmla="*/ 6 w 146"/>
                <a:gd name="T59" fmla="*/ 140 h 146"/>
                <a:gd name="T60" fmla="*/ 140 w 146"/>
                <a:gd name="T61" fmla="*/ 135 h 146"/>
                <a:gd name="T62" fmla="*/ 86 w 146"/>
                <a:gd name="T63" fmla="*/ 81 h 146"/>
                <a:gd name="T64" fmla="*/ 107 w 146"/>
                <a:gd name="T65" fmla="*/ 59 h 146"/>
                <a:gd name="T66" fmla="*/ 140 w 146"/>
                <a:gd name="T67" fmla="*/ 92 h 146"/>
                <a:gd name="T68" fmla="*/ 140 w 146"/>
                <a:gd name="T69" fmla="*/ 135 h 146"/>
                <a:gd name="T70" fmla="*/ 140 w 146"/>
                <a:gd name="T71" fmla="*/ 84 h 146"/>
                <a:gd name="T72" fmla="*/ 109 w 146"/>
                <a:gd name="T73" fmla="*/ 53 h 146"/>
                <a:gd name="T74" fmla="*/ 105 w 146"/>
                <a:gd name="T75" fmla="*/ 53 h 146"/>
                <a:gd name="T76" fmla="*/ 82 w 146"/>
                <a:gd name="T77" fmla="*/ 76 h 146"/>
                <a:gd name="T78" fmla="*/ 57 w 146"/>
                <a:gd name="T79" fmla="*/ 52 h 146"/>
                <a:gd name="T80" fmla="*/ 55 w 146"/>
                <a:gd name="T81" fmla="*/ 51 h 146"/>
                <a:gd name="T82" fmla="*/ 55 w 146"/>
                <a:gd name="T83" fmla="*/ 51 h 146"/>
                <a:gd name="T84" fmla="*/ 53 w 146"/>
                <a:gd name="T85" fmla="*/ 52 h 146"/>
                <a:gd name="T86" fmla="*/ 6 w 146"/>
                <a:gd name="T87" fmla="*/ 98 h 146"/>
                <a:gd name="T88" fmla="*/ 6 w 146"/>
                <a:gd name="T89" fmla="*/ 6 h 146"/>
                <a:gd name="T90" fmla="*/ 140 w 146"/>
                <a:gd name="T91" fmla="*/ 6 h 146"/>
                <a:gd name="T92" fmla="*/ 140 w 146"/>
                <a:gd name="T93" fmla="*/ 8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 h="146">
                  <a:moveTo>
                    <a:pt x="80" y="44"/>
                  </a:moveTo>
                  <a:cubicBezTo>
                    <a:pt x="86" y="44"/>
                    <a:pt x="91" y="39"/>
                    <a:pt x="91" y="33"/>
                  </a:cubicBezTo>
                  <a:cubicBezTo>
                    <a:pt x="91" y="27"/>
                    <a:pt x="86" y="23"/>
                    <a:pt x="80" y="23"/>
                  </a:cubicBezTo>
                  <a:cubicBezTo>
                    <a:pt x="74" y="23"/>
                    <a:pt x="69" y="27"/>
                    <a:pt x="69" y="33"/>
                  </a:cubicBezTo>
                  <a:cubicBezTo>
                    <a:pt x="69" y="39"/>
                    <a:pt x="74" y="44"/>
                    <a:pt x="80" y="44"/>
                  </a:cubicBezTo>
                  <a:close/>
                  <a:moveTo>
                    <a:pt x="80" y="29"/>
                  </a:moveTo>
                  <a:cubicBezTo>
                    <a:pt x="83" y="29"/>
                    <a:pt x="85" y="31"/>
                    <a:pt x="85" y="33"/>
                  </a:cubicBezTo>
                  <a:cubicBezTo>
                    <a:pt x="85" y="36"/>
                    <a:pt x="83" y="38"/>
                    <a:pt x="80" y="38"/>
                  </a:cubicBezTo>
                  <a:cubicBezTo>
                    <a:pt x="78" y="38"/>
                    <a:pt x="75" y="36"/>
                    <a:pt x="75" y="33"/>
                  </a:cubicBezTo>
                  <a:cubicBezTo>
                    <a:pt x="75" y="31"/>
                    <a:pt x="78" y="29"/>
                    <a:pt x="80" y="29"/>
                  </a:cubicBezTo>
                  <a:close/>
                  <a:moveTo>
                    <a:pt x="143" y="0"/>
                  </a:moveTo>
                  <a:cubicBezTo>
                    <a:pt x="3" y="0"/>
                    <a:pt x="3" y="0"/>
                    <a:pt x="3" y="0"/>
                  </a:cubicBezTo>
                  <a:cubicBezTo>
                    <a:pt x="2" y="0"/>
                    <a:pt x="0" y="2"/>
                    <a:pt x="0" y="3"/>
                  </a:cubicBezTo>
                  <a:cubicBezTo>
                    <a:pt x="0" y="143"/>
                    <a:pt x="0" y="143"/>
                    <a:pt x="0" y="143"/>
                  </a:cubicBezTo>
                  <a:cubicBezTo>
                    <a:pt x="0" y="144"/>
                    <a:pt x="2" y="146"/>
                    <a:pt x="3" y="146"/>
                  </a:cubicBezTo>
                  <a:cubicBezTo>
                    <a:pt x="143" y="146"/>
                    <a:pt x="143" y="146"/>
                    <a:pt x="143" y="146"/>
                  </a:cubicBezTo>
                  <a:cubicBezTo>
                    <a:pt x="143" y="146"/>
                    <a:pt x="143" y="146"/>
                    <a:pt x="144" y="145"/>
                  </a:cubicBezTo>
                  <a:cubicBezTo>
                    <a:pt x="144" y="145"/>
                    <a:pt x="144" y="145"/>
                    <a:pt x="144" y="145"/>
                  </a:cubicBezTo>
                  <a:cubicBezTo>
                    <a:pt x="144" y="145"/>
                    <a:pt x="145" y="145"/>
                    <a:pt x="145" y="145"/>
                  </a:cubicBezTo>
                  <a:cubicBezTo>
                    <a:pt x="145" y="145"/>
                    <a:pt x="145" y="145"/>
                    <a:pt x="145" y="145"/>
                  </a:cubicBezTo>
                  <a:cubicBezTo>
                    <a:pt x="145" y="144"/>
                    <a:pt x="145" y="144"/>
                    <a:pt x="145" y="144"/>
                  </a:cubicBezTo>
                  <a:cubicBezTo>
                    <a:pt x="145" y="143"/>
                    <a:pt x="146" y="143"/>
                    <a:pt x="146" y="143"/>
                  </a:cubicBezTo>
                  <a:cubicBezTo>
                    <a:pt x="146" y="143"/>
                    <a:pt x="146" y="143"/>
                    <a:pt x="146" y="143"/>
                  </a:cubicBezTo>
                  <a:cubicBezTo>
                    <a:pt x="146" y="3"/>
                    <a:pt x="146" y="3"/>
                    <a:pt x="146" y="3"/>
                  </a:cubicBezTo>
                  <a:cubicBezTo>
                    <a:pt x="146" y="2"/>
                    <a:pt x="144" y="0"/>
                    <a:pt x="143" y="0"/>
                  </a:cubicBezTo>
                  <a:close/>
                  <a:moveTo>
                    <a:pt x="6" y="140"/>
                  </a:moveTo>
                  <a:cubicBezTo>
                    <a:pt x="6" y="107"/>
                    <a:pt x="6" y="107"/>
                    <a:pt x="6" y="107"/>
                  </a:cubicBezTo>
                  <a:cubicBezTo>
                    <a:pt x="55" y="58"/>
                    <a:pt x="55" y="58"/>
                    <a:pt x="55" y="58"/>
                  </a:cubicBezTo>
                  <a:cubicBezTo>
                    <a:pt x="135" y="140"/>
                    <a:pt x="135" y="140"/>
                    <a:pt x="135" y="140"/>
                  </a:cubicBezTo>
                  <a:lnTo>
                    <a:pt x="6" y="140"/>
                  </a:lnTo>
                  <a:close/>
                  <a:moveTo>
                    <a:pt x="140" y="135"/>
                  </a:moveTo>
                  <a:cubicBezTo>
                    <a:pt x="86" y="81"/>
                    <a:pt x="86" y="81"/>
                    <a:pt x="86" y="81"/>
                  </a:cubicBezTo>
                  <a:cubicBezTo>
                    <a:pt x="107" y="59"/>
                    <a:pt x="107" y="59"/>
                    <a:pt x="107" y="59"/>
                  </a:cubicBezTo>
                  <a:cubicBezTo>
                    <a:pt x="140" y="92"/>
                    <a:pt x="140" y="92"/>
                    <a:pt x="140" y="92"/>
                  </a:cubicBezTo>
                  <a:lnTo>
                    <a:pt x="140" y="135"/>
                  </a:lnTo>
                  <a:close/>
                  <a:moveTo>
                    <a:pt x="140" y="84"/>
                  </a:moveTo>
                  <a:cubicBezTo>
                    <a:pt x="109" y="53"/>
                    <a:pt x="109" y="53"/>
                    <a:pt x="109" y="53"/>
                  </a:cubicBezTo>
                  <a:cubicBezTo>
                    <a:pt x="108" y="52"/>
                    <a:pt x="106" y="52"/>
                    <a:pt x="105" y="53"/>
                  </a:cubicBezTo>
                  <a:cubicBezTo>
                    <a:pt x="82" y="76"/>
                    <a:pt x="82" y="76"/>
                    <a:pt x="82" y="76"/>
                  </a:cubicBezTo>
                  <a:cubicBezTo>
                    <a:pt x="57" y="52"/>
                    <a:pt x="57" y="52"/>
                    <a:pt x="57" y="52"/>
                  </a:cubicBezTo>
                  <a:cubicBezTo>
                    <a:pt x="57" y="51"/>
                    <a:pt x="56" y="51"/>
                    <a:pt x="55" y="51"/>
                  </a:cubicBezTo>
                  <a:cubicBezTo>
                    <a:pt x="55" y="51"/>
                    <a:pt x="55" y="51"/>
                    <a:pt x="55" y="51"/>
                  </a:cubicBezTo>
                  <a:cubicBezTo>
                    <a:pt x="54" y="51"/>
                    <a:pt x="54" y="51"/>
                    <a:pt x="53" y="52"/>
                  </a:cubicBezTo>
                  <a:cubicBezTo>
                    <a:pt x="6" y="98"/>
                    <a:pt x="6" y="98"/>
                    <a:pt x="6" y="98"/>
                  </a:cubicBezTo>
                  <a:cubicBezTo>
                    <a:pt x="6" y="6"/>
                    <a:pt x="6" y="6"/>
                    <a:pt x="6" y="6"/>
                  </a:cubicBezTo>
                  <a:cubicBezTo>
                    <a:pt x="140" y="6"/>
                    <a:pt x="140" y="6"/>
                    <a:pt x="140" y="6"/>
                  </a:cubicBezTo>
                  <a:lnTo>
                    <a:pt x="140" y="84"/>
                  </a:lnTo>
                  <a:close/>
                </a:path>
              </a:pathLst>
            </a:custGeom>
            <a:solidFill>
              <a:srgbClr val="002060"/>
            </a:solidFill>
            <a:ln>
              <a:solidFill>
                <a:srgbClr val="06518A"/>
              </a:solid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3" name="组合 12"/>
          <p:cNvGrpSpPr/>
          <p:nvPr/>
        </p:nvGrpSpPr>
        <p:grpSpPr>
          <a:xfrm>
            <a:off x="5625166" y="4030330"/>
            <a:ext cx="1371831" cy="1371831"/>
            <a:chOff x="6024309" y="4117416"/>
            <a:chExt cx="1371831" cy="1371831"/>
          </a:xfrm>
        </p:grpSpPr>
        <p:grpSp>
          <p:nvGrpSpPr>
            <p:cNvPr id="61" name="组合 60"/>
            <p:cNvGrpSpPr/>
            <p:nvPr/>
          </p:nvGrpSpPr>
          <p:grpSpPr>
            <a:xfrm flipH="1">
              <a:off x="6024309" y="4117416"/>
              <a:ext cx="1371831" cy="1371831"/>
              <a:chOff x="4277955" y="3767258"/>
              <a:chExt cx="1371831" cy="1371831"/>
            </a:xfrm>
          </p:grpSpPr>
          <p:sp>
            <p:nvSpPr>
              <p:cNvPr id="62" name="泪滴形 61"/>
              <p:cNvSpPr/>
              <p:nvPr/>
            </p:nvSpPr>
            <p:spPr>
              <a:xfrm>
                <a:off x="4277955" y="3767258"/>
                <a:ext cx="1371831" cy="1371831"/>
              </a:xfrm>
              <a:prstGeom prst="teardrop">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3" name="椭圆 62"/>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72" name="Freeform 156"/>
            <p:cNvSpPr>
              <a:spLocks noEditPoints="1"/>
            </p:cNvSpPr>
            <p:nvPr/>
          </p:nvSpPr>
          <p:spPr bwMode="auto">
            <a:xfrm>
              <a:off x="6420019" y="4542225"/>
              <a:ext cx="580408" cy="585922"/>
            </a:xfrm>
            <a:custGeom>
              <a:avLst/>
              <a:gdLst>
                <a:gd name="T0" fmla="*/ 39 w 178"/>
                <a:gd name="T1" fmla="*/ 57 h 180"/>
                <a:gd name="T2" fmla="*/ 53 w 178"/>
                <a:gd name="T3" fmla="*/ 57 h 180"/>
                <a:gd name="T4" fmla="*/ 45 w 178"/>
                <a:gd name="T5" fmla="*/ 57 h 180"/>
                <a:gd name="T6" fmla="*/ 47 w 178"/>
                <a:gd name="T7" fmla="*/ 57 h 180"/>
                <a:gd name="T8" fmla="*/ 105 w 178"/>
                <a:gd name="T9" fmla="*/ 50 h 180"/>
                <a:gd name="T10" fmla="*/ 105 w 178"/>
                <a:gd name="T11" fmla="*/ 63 h 180"/>
                <a:gd name="T12" fmla="*/ 105 w 178"/>
                <a:gd name="T13" fmla="*/ 50 h 180"/>
                <a:gd name="T14" fmla="*/ 105 w 178"/>
                <a:gd name="T15" fmla="*/ 56 h 180"/>
                <a:gd name="T16" fmla="*/ 104 w 178"/>
                <a:gd name="T17" fmla="*/ 57 h 180"/>
                <a:gd name="T18" fmla="*/ 159 w 178"/>
                <a:gd name="T19" fmla="*/ 26 h 180"/>
                <a:gd name="T20" fmla="*/ 159 w 178"/>
                <a:gd name="T21" fmla="*/ 32 h 180"/>
                <a:gd name="T22" fmla="*/ 172 w 178"/>
                <a:gd name="T23" fmla="*/ 37 h 180"/>
                <a:gd name="T24" fmla="*/ 167 w 178"/>
                <a:gd name="T25" fmla="*/ 130 h 180"/>
                <a:gd name="T26" fmla="*/ 145 w 178"/>
                <a:gd name="T27" fmla="*/ 133 h 180"/>
                <a:gd name="T28" fmla="*/ 100 w 178"/>
                <a:gd name="T29" fmla="*/ 131 h 180"/>
                <a:gd name="T30" fmla="*/ 75 w 178"/>
                <a:gd name="T31" fmla="*/ 130 h 180"/>
                <a:gd name="T32" fmla="*/ 72 w 178"/>
                <a:gd name="T33" fmla="*/ 133 h 180"/>
                <a:gd name="T34" fmla="*/ 97 w 178"/>
                <a:gd name="T35" fmla="*/ 136 h 180"/>
                <a:gd name="T36" fmla="*/ 148 w 178"/>
                <a:gd name="T37" fmla="*/ 180 h 180"/>
                <a:gd name="T38" fmla="*/ 151 w 178"/>
                <a:gd name="T39" fmla="*/ 177 h 180"/>
                <a:gd name="T40" fmla="*/ 167 w 178"/>
                <a:gd name="T41" fmla="*/ 136 h 180"/>
                <a:gd name="T42" fmla="*/ 178 w 178"/>
                <a:gd name="T43" fmla="*/ 37 h 180"/>
                <a:gd name="T44" fmla="*/ 75 w 178"/>
                <a:gd name="T45" fmla="*/ 50 h 180"/>
                <a:gd name="T46" fmla="*/ 75 w 178"/>
                <a:gd name="T47" fmla="*/ 63 h 180"/>
                <a:gd name="T48" fmla="*/ 75 w 178"/>
                <a:gd name="T49" fmla="*/ 50 h 180"/>
                <a:gd name="T50" fmla="*/ 75 w 178"/>
                <a:gd name="T51" fmla="*/ 56 h 180"/>
                <a:gd name="T52" fmla="*/ 75 w 178"/>
                <a:gd name="T53" fmla="*/ 57 h 180"/>
                <a:gd name="T54" fmla="*/ 152 w 178"/>
                <a:gd name="T55" fmla="*/ 99 h 180"/>
                <a:gd name="T56" fmla="*/ 140 w 178"/>
                <a:gd name="T57" fmla="*/ 0 h 180"/>
                <a:gd name="T58" fmla="*/ 0 w 178"/>
                <a:gd name="T59" fmla="*/ 11 h 180"/>
                <a:gd name="T60" fmla="*/ 11 w 178"/>
                <a:gd name="T61" fmla="*/ 110 h 180"/>
                <a:gd name="T62" fmla="*/ 27 w 178"/>
                <a:gd name="T63" fmla="*/ 151 h 180"/>
                <a:gd name="T64" fmla="*/ 30 w 178"/>
                <a:gd name="T65" fmla="*/ 154 h 180"/>
                <a:gd name="T66" fmla="*/ 81 w 178"/>
                <a:gd name="T67" fmla="*/ 110 h 180"/>
                <a:gd name="T68" fmla="*/ 78 w 178"/>
                <a:gd name="T69" fmla="*/ 105 h 180"/>
                <a:gd name="T70" fmla="*/ 33 w 178"/>
                <a:gd name="T71" fmla="*/ 107 h 180"/>
                <a:gd name="T72" fmla="*/ 11 w 178"/>
                <a:gd name="T73" fmla="*/ 104 h 180"/>
                <a:gd name="T74" fmla="*/ 6 w 178"/>
                <a:gd name="T75" fmla="*/ 11 h 180"/>
                <a:gd name="T76" fmla="*/ 140 w 178"/>
                <a:gd name="T77" fmla="*/ 6 h 180"/>
                <a:gd name="T78" fmla="*/ 146 w 178"/>
                <a:gd name="T79" fmla="*/ 99 h 180"/>
                <a:gd name="T80" fmla="*/ 80 w 178"/>
                <a:gd name="T81"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80">
                  <a:moveTo>
                    <a:pt x="46" y="50"/>
                  </a:moveTo>
                  <a:cubicBezTo>
                    <a:pt x="42" y="50"/>
                    <a:pt x="39" y="53"/>
                    <a:pt x="39" y="57"/>
                  </a:cubicBezTo>
                  <a:cubicBezTo>
                    <a:pt x="39" y="60"/>
                    <a:pt x="42" y="63"/>
                    <a:pt x="46" y="63"/>
                  </a:cubicBezTo>
                  <a:cubicBezTo>
                    <a:pt x="49" y="63"/>
                    <a:pt x="53" y="60"/>
                    <a:pt x="53" y="57"/>
                  </a:cubicBezTo>
                  <a:cubicBezTo>
                    <a:pt x="53" y="53"/>
                    <a:pt x="49" y="50"/>
                    <a:pt x="46" y="50"/>
                  </a:cubicBezTo>
                  <a:close/>
                  <a:moveTo>
                    <a:pt x="45" y="57"/>
                  </a:moveTo>
                  <a:cubicBezTo>
                    <a:pt x="45" y="56"/>
                    <a:pt x="45" y="56"/>
                    <a:pt x="46" y="56"/>
                  </a:cubicBezTo>
                  <a:cubicBezTo>
                    <a:pt x="46" y="56"/>
                    <a:pt x="47" y="56"/>
                    <a:pt x="47" y="57"/>
                  </a:cubicBezTo>
                  <a:cubicBezTo>
                    <a:pt x="47" y="58"/>
                    <a:pt x="45" y="58"/>
                    <a:pt x="45" y="57"/>
                  </a:cubicBezTo>
                  <a:close/>
                  <a:moveTo>
                    <a:pt x="105" y="50"/>
                  </a:moveTo>
                  <a:cubicBezTo>
                    <a:pt x="102" y="50"/>
                    <a:pt x="98" y="53"/>
                    <a:pt x="98" y="57"/>
                  </a:cubicBezTo>
                  <a:cubicBezTo>
                    <a:pt x="98" y="60"/>
                    <a:pt x="102" y="63"/>
                    <a:pt x="105" y="63"/>
                  </a:cubicBezTo>
                  <a:cubicBezTo>
                    <a:pt x="109" y="63"/>
                    <a:pt x="112" y="60"/>
                    <a:pt x="112" y="57"/>
                  </a:cubicBezTo>
                  <a:cubicBezTo>
                    <a:pt x="112" y="53"/>
                    <a:pt x="109" y="50"/>
                    <a:pt x="105" y="50"/>
                  </a:cubicBezTo>
                  <a:close/>
                  <a:moveTo>
                    <a:pt x="104" y="57"/>
                  </a:moveTo>
                  <a:cubicBezTo>
                    <a:pt x="104" y="56"/>
                    <a:pt x="105" y="56"/>
                    <a:pt x="105" y="56"/>
                  </a:cubicBezTo>
                  <a:cubicBezTo>
                    <a:pt x="106" y="56"/>
                    <a:pt x="106" y="56"/>
                    <a:pt x="106" y="57"/>
                  </a:cubicBezTo>
                  <a:cubicBezTo>
                    <a:pt x="106" y="58"/>
                    <a:pt x="104" y="58"/>
                    <a:pt x="104" y="57"/>
                  </a:cubicBezTo>
                  <a:close/>
                  <a:moveTo>
                    <a:pt x="167" y="26"/>
                  </a:moveTo>
                  <a:cubicBezTo>
                    <a:pt x="159" y="26"/>
                    <a:pt x="159" y="26"/>
                    <a:pt x="159" y="26"/>
                  </a:cubicBezTo>
                  <a:cubicBezTo>
                    <a:pt x="158" y="26"/>
                    <a:pt x="156" y="27"/>
                    <a:pt x="156" y="29"/>
                  </a:cubicBezTo>
                  <a:cubicBezTo>
                    <a:pt x="156" y="31"/>
                    <a:pt x="158" y="32"/>
                    <a:pt x="159" y="32"/>
                  </a:cubicBezTo>
                  <a:cubicBezTo>
                    <a:pt x="167" y="32"/>
                    <a:pt x="167" y="32"/>
                    <a:pt x="167" y="32"/>
                  </a:cubicBezTo>
                  <a:cubicBezTo>
                    <a:pt x="170" y="32"/>
                    <a:pt x="172" y="34"/>
                    <a:pt x="172" y="37"/>
                  </a:cubicBezTo>
                  <a:cubicBezTo>
                    <a:pt x="172" y="125"/>
                    <a:pt x="172" y="125"/>
                    <a:pt x="172" y="125"/>
                  </a:cubicBezTo>
                  <a:cubicBezTo>
                    <a:pt x="172" y="128"/>
                    <a:pt x="170" y="130"/>
                    <a:pt x="167" y="130"/>
                  </a:cubicBezTo>
                  <a:cubicBezTo>
                    <a:pt x="148" y="130"/>
                    <a:pt x="148" y="130"/>
                    <a:pt x="148" y="130"/>
                  </a:cubicBezTo>
                  <a:cubicBezTo>
                    <a:pt x="146" y="130"/>
                    <a:pt x="145" y="131"/>
                    <a:pt x="145" y="133"/>
                  </a:cubicBezTo>
                  <a:cubicBezTo>
                    <a:pt x="145" y="171"/>
                    <a:pt x="145" y="171"/>
                    <a:pt x="145" y="171"/>
                  </a:cubicBezTo>
                  <a:cubicBezTo>
                    <a:pt x="100" y="131"/>
                    <a:pt x="100" y="131"/>
                    <a:pt x="100" y="131"/>
                  </a:cubicBezTo>
                  <a:cubicBezTo>
                    <a:pt x="100" y="130"/>
                    <a:pt x="99" y="130"/>
                    <a:pt x="98" y="130"/>
                  </a:cubicBezTo>
                  <a:cubicBezTo>
                    <a:pt x="75" y="130"/>
                    <a:pt x="75" y="130"/>
                    <a:pt x="75" y="130"/>
                  </a:cubicBezTo>
                  <a:cubicBezTo>
                    <a:pt x="75" y="130"/>
                    <a:pt x="75" y="130"/>
                    <a:pt x="75" y="130"/>
                  </a:cubicBezTo>
                  <a:cubicBezTo>
                    <a:pt x="73" y="130"/>
                    <a:pt x="72" y="131"/>
                    <a:pt x="72" y="133"/>
                  </a:cubicBezTo>
                  <a:cubicBezTo>
                    <a:pt x="72" y="135"/>
                    <a:pt x="73" y="136"/>
                    <a:pt x="75" y="136"/>
                  </a:cubicBezTo>
                  <a:cubicBezTo>
                    <a:pt x="97" y="136"/>
                    <a:pt x="97" y="136"/>
                    <a:pt x="97" y="136"/>
                  </a:cubicBezTo>
                  <a:cubicBezTo>
                    <a:pt x="146" y="179"/>
                    <a:pt x="146" y="179"/>
                    <a:pt x="146" y="179"/>
                  </a:cubicBezTo>
                  <a:cubicBezTo>
                    <a:pt x="146" y="180"/>
                    <a:pt x="147" y="180"/>
                    <a:pt x="148" y="180"/>
                  </a:cubicBezTo>
                  <a:cubicBezTo>
                    <a:pt x="148" y="180"/>
                    <a:pt x="149" y="180"/>
                    <a:pt x="149" y="180"/>
                  </a:cubicBezTo>
                  <a:cubicBezTo>
                    <a:pt x="150" y="179"/>
                    <a:pt x="151" y="178"/>
                    <a:pt x="151" y="177"/>
                  </a:cubicBezTo>
                  <a:cubicBezTo>
                    <a:pt x="151" y="136"/>
                    <a:pt x="151" y="136"/>
                    <a:pt x="151" y="136"/>
                  </a:cubicBezTo>
                  <a:cubicBezTo>
                    <a:pt x="167" y="136"/>
                    <a:pt x="167" y="136"/>
                    <a:pt x="167" y="136"/>
                  </a:cubicBezTo>
                  <a:cubicBezTo>
                    <a:pt x="173" y="136"/>
                    <a:pt x="178" y="131"/>
                    <a:pt x="178" y="125"/>
                  </a:cubicBezTo>
                  <a:cubicBezTo>
                    <a:pt x="178" y="37"/>
                    <a:pt x="178" y="37"/>
                    <a:pt x="178" y="37"/>
                  </a:cubicBezTo>
                  <a:cubicBezTo>
                    <a:pt x="178" y="31"/>
                    <a:pt x="173" y="26"/>
                    <a:pt x="167" y="26"/>
                  </a:cubicBezTo>
                  <a:close/>
                  <a:moveTo>
                    <a:pt x="75" y="50"/>
                  </a:moveTo>
                  <a:cubicBezTo>
                    <a:pt x="72" y="50"/>
                    <a:pt x="69" y="53"/>
                    <a:pt x="69" y="57"/>
                  </a:cubicBezTo>
                  <a:cubicBezTo>
                    <a:pt x="69" y="60"/>
                    <a:pt x="72" y="63"/>
                    <a:pt x="75" y="63"/>
                  </a:cubicBezTo>
                  <a:cubicBezTo>
                    <a:pt x="79" y="63"/>
                    <a:pt x="82" y="60"/>
                    <a:pt x="82" y="57"/>
                  </a:cubicBezTo>
                  <a:cubicBezTo>
                    <a:pt x="82" y="53"/>
                    <a:pt x="79" y="50"/>
                    <a:pt x="75" y="50"/>
                  </a:cubicBezTo>
                  <a:close/>
                  <a:moveTo>
                    <a:pt x="75" y="57"/>
                  </a:moveTo>
                  <a:cubicBezTo>
                    <a:pt x="75" y="56"/>
                    <a:pt x="75" y="56"/>
                    <a:pt x="75" y="56"/>
                  </a:cubicBezTo>
                  <a:cubicBezTo>
                    <a:pt x="76" y="56"/>
                    <a:pt x="76" y="56"/>
                    <a:pt x="76" y="57"/>
                  </a:cubicBezTo>
                  <a:cubicBezTo>
                    <a:pt x="76" y="58"/>
                    <a:pt x="75" y="58"/>
                    <a:pt x="75" y="57"/>
                  </a:cubicBezTo>
                  <a:close/>
                  <a:moveTo>
                    <a:pt x="140" y="110"/>
                  </a:moveTo>
                  <a:cubicBezTo>
                    <a:pt x="147" y="110"/>
                    <a:pt x="152" y="105"/>
                    <a:pt x="152" y="99"/>
                  </a:cubicBezTo>
                  <a:cubicBezTo>
                    <a:pt x="152" y="11"/>
                    <a:pt x="152" y="11"/>
                    <a:pt x="152" y="11"/>
                  </a:cubicBezTo>
                  <a:cubicBezTo>
                    <a:pt x="152" y="5"/>
                    <a:pt x="147" y="0"/>
                    <a:pt x="140" y="0"/>
                  </a:cubicBezTo>
                  <a:cubicBezTo>
                    <a:pt x="11" y="0"/>
                    <a:pt x="11" y="0"/>
                    <a:pt x="11" y="0"/>
                  </a:cubicBezTo>
                  <a:cubicBezTo>
                    <a:pt x="5" y="0"/>
                    <a:pt x="0" y="5"/>
                    <a:pt x="0" y="11"/>
                  </a:cubicBezTo>
                  <a:cubicBezTo>
                    <a:pt x="0" y="99"/>
                    <a:pt x="0" y="99"/>
                    <a:pt x="0" y="99"/>
                  </a:cubicBezTo>
                  <a:cubicBezTo>
                    <a:pt x="0" y="105"/>
                    <a:pt x="5" y="110"/>
                    <a:pt x="11" y="110"/>
                  </a:cubicBezTo>
                  <a:cubicBezTo>
                    <a:pt x="27" y="110"/>
                    <a:pt x="27" y="110"/>
                    <a:pt x="27" y="110"/>
                  </a:cubicBezTo>
                  <a:cubicBezTo>
                    <a:pt x="27" y="151"/>
                    <a:pt x="27" y="151"/>
                    <a:pt x="27" y="151"/>
                  </a:cubicBezTo>
                  <a:cubicBezTo>
                    <a:pt x="27" y="153"/>
                    <a:pt x="28" y="154"/>
                    <a:pt x="29" y="154"/>
                  </a:cubicBezTo>
                  <a:cubicBezTo>
                    <a:pt x="29" y="154"/>
                    <a:pt x="30" y="154"/>
                    <a:pt x="30" y="154"/>
                  </a:cubicBezTo>
                  <a:cubicBezTo>
                    <a:pt x="31" y="154"/>
                    <a:pt x="31" y="154"/>
                    <a:pt x="32" y="154"/>
                  </a:cubicBezTo>
                  <a:cubicBezTo>
                    <a:pt x="81" y="110"/>
                    <a:pt x="81" y="110"/>
                    <a:pt x="81" y="110"/>
                  </a:cubicBezTo>
                  <a:lnTo>
                    <a:pt x="140" y="110"/>
                  </a:lnTo>
                  <a:close/>
                  <a:moveTo>
                    <a:pt x="78" y="105"/>
                  </a:moveTo>
                  <a:cubicBezTo>
                    <a:pt x="33" y="145"/>
                    <a:pt x="33" y="145"/>
                    <a:pt x="33" y="145"/>
                  </a:cubicBezTo>
                  <a:cubicBezTo>
                    <a:pt x="33" y="107"/>
                    <a:pt x="33" y="107"/>
                    <a:pt x="33" y="107"/>
                  </a:cubicBezTo>
                  <a:cubicBezTo>
                    <a:pt x="33" y="105"/>
                    <a:pt x="32" y="104"/>
                    <a:pt x="30" y="104"/>
                  </a:cubicBezTo>
                  <a:cubicBezTo>
                    <a:pt x="11" y="104"/>
                    <a:pt x="11" y="104"/>
                    <a:pt x="11" y="104"/>
                  </a:cubicBezTo>
                  <a:cubicBezTo>
                    <a:pt x="8" y="104"/>
                    <a:pt x="6" y="102"/>
                    <a:pt x="6" y="99"/>
                  </a:cubicBezTo>
                  <a:cubicBezTo>
                    <a:pt x="6" y="11"/>
                    <a:pt x="6" y="11"/>
                    <a:pt x="6" y="11"/>
                  </a:cubicBezTo>
                  <a:cubicBezTo>
                    <a:pt x="6" y="9"/>
                    <a:pt x="8" y="6"/>
                    <a:pt x="11" y="6"/>
                  </a:cubicBezTo>
                  <a:cubicBezTo>
                    <a:pt x="140" y="6"/>
                    <a:pt x="140" y="6"/>
                    <a:pt x="140" y="6"/>
                  </a:cubicBezTo>
                  <a:cubicBezTo>
                    <a:pt x="143" y="6"/>
                    <a:pt x="146" y="9"/>
                    <a:pt x="146" y="11"/>
                  </a:cubicBezTo>
                  <a:cubicBezTo>
                    <a:pt x="146" y="99"/>
                    <a:pt x="146" y="99"/>
                    <a:pt x="146" y="99"/>
                  </a:cubicBezTo>
                  <a:cubicBezTo>
                    <a:pt x="146" y="102"/>
                    <a:pt x="143" y="104"/>
                    <a:pt x="140" y="104"/>
                  </a:cubicBezTo>
                  <a:cubicBezTo>
                    <a:pt x="80" y="104"/>
                    <a:pt x="80" y="104"/>
                    <a:pt x="80" y="104"/>
                  </a:cubicBezTo>
                  <a:cubicBezTo>
                    <a:pt x="79" y="104"/>
                    <a:pt x="78" y="104"/>
                    <a:pt x="78" y="105"/>
                  </a:cubicBezTo>
                  <a:close/>
                </a:path>
              </a:pathLst>
            </a:custGeom>
            <a:solidFill>
              <a:srgbClr val="002060"/>
            </a:solidFill>
            <a:ln>
              <a:solidFill>
                <a:srgbClr val="06518A"/>
              </a:solid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7" name="组合 6"/>
          <p:cNvGrpSpPr/>
          <p:nvPr/>
        </p:nvGrpSpPr>
        <p:grpSpPr>
          <a:xfrm>
            <a:off x="3937896" y="2287135"/>
            <a:ext cx="1371831" cy="1371831"/>
            <a:chOff x="4337039" y="2374221"/>
            <a:chExt cx="1371831" cy="1371831"/>
          </a:xfrm>
        </p:grpSpPr>
        <p:grpSp>
          <p:nvGrpSpPr>
            <p:cNvPr id="45" name="组合 44"/>
            <p:cNvGrpSpPr/>
            <p:nvPr/>
          </p:nvGrpSpPr>
          <p:grpSpPr>
            <a:xfrm flipV="1">
              <a:off x="4337039" y="2374221"/>
              <a:ext cx="1371831" cy="1371831"/>
              <a:chOff x="4277955" y="3767258"/>
              <a:chExt cx="1371831" cy="1371831"/>
            </a:xfrm>
          </p:grpSpPr>
          <p:sp>
            <p:nvSpPr>
              <p:cNvPr id="49" name="泪滴形 48"/>
              <p:cNvSpPr/>
              <p:nvPr/>
            </p:nvSpPr>
            <p:spPr>
              <a:xfrm>
                <a:off x="4277955" y="3767258"/>
                <a:ext cx="1371831" cy="1371831"/>
              </a:xfrm>
              <a:prstGeom prst="teardrop">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0" name="椭圆 49"/>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73" name="Freeform 107"/>
            <p:cNvSpPr>
              <a:spLocks noEditPoints="1"/>
            </p:cNvSpPr>
            <p:nvPr/>
          </p:nvSpPr>
          <p:spPr bwMode="auto">
            <a:xfrm>
              <a:off x="4761092" y="2749543"/>
              <a:ext cx="566164" cy="550524"/>
            </a:xfrm>
            <a:custGeom>
              <a:avLst/>
              <a:gdLst>
                <a:gd name="T0" fmla="*/ 134 w 153"/>
                <a:gd name="T1" fmla="*/ 70 h 149"/>
                <a:gd name="T2" fmla="*/ 131 w 153"/>
                <a:gd name="T3" fmla="*/ 73 h 149"/>
                <a:gd name="T4" fmla="*/ 131 w 153"/>
                <a:gd name="T5" fmla="*/ 143 h 149"/>
                <a:gd name="T6" fmla="*/ 6 w 153"/>
                <a:gd name="T7" fmla="*/ 143 h 149"/>
                <a:gd name="T8" fmla="*/ 6 w 153"/>
                <a:gd name="T9" fmla="*/ 18 h 149"/>
                <a:gd name="T10" fmla="*/ 85 w 153"/>
                <a:gd name="T11" fmla="*/ 18 h 149"/>
                <a:gd name="T12" fmla="*/ 88 w 153"/>
                <a:gd name="T13" fmla="*/ 15 h 149"/>
                <a:gd name="T14" fmla="*/ 85 w 153"/>
                <a:gd name="T15" fmla="*/ 12 h 149"/>
                <a:gd name="T16" fmla="*/ 3 w 153"/>
                <a:gd name="T17" fmla="*/ 12 h 149"/>
                <a:gd name="T18" fmla="*/ 0 w 153"/>
                <a:gd name="T19" fmla="*/ 15 h 149"/>
                <a:gd name="T20" fmla="*/ 0 w 153"/>
                <a:gd name="T21" fmla="*/ 146 h 149"/>
                <a:gd name="T22" fmla="*/ 3 w 153"/>
                <a:gd name="T23" fmla="*/ 149 h 149"/>
                <a:gd name="T24" fmla="*/ 134 w 153"/>
                <a:gd name="T25" fmla="*/ 149 h 149"/>
                <a:gd name="T26" fmla="*/ 137 w 153"/>
                <a:gd name="T27" fmla="*/ 146 h 149"/>
                <a:gd name="T28" fmla="*/ 137 w 153"/>
                <a:gd name="T29" fmla="*/ 73 h 149"/>
                <a:gd name="T30" fmla="*/ 134 w 153"/>
                <a:gd name="T31" fmla="*/ 70 h 149"/>
                <a:gd name="T32" fmla="*/ 134 w 153"/>
                <a:gd name="T33" fmla="*/ 8 h 149"/>
                <a:gd name="T34" fmla="*/ 117 w 153"/>
                <a:gd name="T35" fmla="*/ 0 h 149"/>
                <a:gd name="T36" fmla="*/ 108 w 153"/>
                <a:gd name="T37" fmla="*/ 5 h 149"/>
                <a:gd name="T38" fmla="*/ 108 w 153"/>
                <a:gd name="T39" fmla="*/ 6 h 149"/>
                <a:gd name="T40" fmla="*/ 105 w 153"/>
                <a:gd name="T41" fmla="*/ 10 h 149"/>
                <a:gd name="T42" fmla="*/ 68 w 153"/>
                <a:gd name="T43" fmla="*/ 64 h 149"/>
                <a:gd name="T44" fmla="*/ 67 w 153"/>
                <a:gd name="T45" fmla="*/ 65 h 149"/>
                <a:gd name="T46" fmla="*/ 65 w 153"/>
                <a:gd name="T47" fmla="*/ 100 h 149"/>
                <a:gd name="T48" fmla="*/ 67 w 153"/>
                <a:gd name="T49" fmla="*/ 103 h 149"/>
                <a:gd name="T50" fmla="*/ 68 w 153"/>
                <a:gd name="T51" fmla="*/ 103 h 149"/>
                <a:gd name="T52" fmla="*/ 69 w 153"/>
                <a:gd name="T53" fmla="*/ 103 h 149"/>
                <a:gd name="T54" fmla="*/ 104 w 153"/>
                <a:gd name="T55" fmla="*/ 91 h 149"/>
                <a:gd name="T56" fmla="*/ 105 w 153"/>
                <a:gd name="T57" fmla="*/ 90 h 149"/>
                <a:gd name="T58" fmla="*/ 141 w 153"/>
                <a:gd name="T59" fmla="*/ 39 h 149"/>
                <a:gd name="T60" fmla="*/ 142 w 153"/>
                <a:gd name="T61" fmla="*/ 36 h 149"/>
                <a:gd name="T62" fmla="*/ 146 w 153"/>
                <a:gd name="T63" fmla="*/ 32 h 149"/>
                <a:gd name="T64" fmla="*/ 146 w 153"/>
                <a:gd name="T65" fmla="*/ 31 h 149"/>
                <a:gd name="T66" fmla="*/ 134 w 153"/>
                <a:gd name="T67" fmla="*/ 8 h 149"/>
                <a:gd name="T68" fmla="*/ 72 w 153"/>
                <a:gd name="T69" fmla="*/ 96 h 149"/>
                <a:gd name="T70" fmla="*/ 73 w 153"/>
                <a:gd name="T71" fmla="*/ 69 h 149"/>
                <a:gd name="T72" fmla="*/ 79 w 153"/>
                <a:gd name="T73" fmla="*/ 74 h 149"/>
                <a:gd name="T74" fmla="*/ 81 w 153"/>
                <a:gd name="T75" fmla="*/ 76 h 149"/>
                <a:gd name="T76" fmla="*/ 89 w 153"/>
                <a:gd name="T77" fmla="*/ 82 h 149"/>
                <a:gd name="T78" fmla="*/ 91 w 153"/>
                <a:gd name="T79" fmla="*/ 84 h 149"/>
                <a:gd name="T80" fmla="*/ 97 w 153"/>
                <a:gd name="T81" fmla="*/ 87 h 149"/>
                <a:gd name="T82" fmla="*/ 72 w 153"/>
                <a:gd name="T83" fmla="*/ 96 h 149"/>
                <a:gd name="T84" fmla="*/ 102 w 153"/>
                <a:gd name="T85" fmla="*/ 84 h 149"/>
                <a:gd name="T86" fmla="*/ 94 w 153"/>
                <a:gd name="T87" fmla="*/ 78 h 149"/>
                <a:gd name="T88" fmla="*/ 84 w 153"/>
                <a:gd name="T89" fmla="*/ 71 h 149"/>
                <a:gd name="T90" fmla="*/ 75 w 153"/>
                <a:gd name="T91" fmla="*/ 63 h 149"/>
                <a:gd name="T92" fmla="*/ 108 w 153"/>
                <a:gd name="T93" fmla="*/ 16 h 149"/>
                <a:gd name="T94" fmla="*/ 108 w 153"/>
                <a:gd name="T95" fmla="*/ 15 h 149"/>
                <a:gd name="T96" fmla="*/ 124 w 153"/>
                <a:gd name="T97" fmla="*/ 22 h 149"/>
                <a:gd name="T98" fmla="*/ 136 w 153"/>
                <a:gd name="T99" fmla="*/ 34 h 149"/>
                <a:gd name="T100" fmla="*/ 102 w 153"/>
                <a:gd name="T101" fmla="*/ 84 h 149"/>
                <a:gd name="T102" fmla="*/ 141 w 153"/>
                <a:gd name="T103" fmla="*/ 28 h 149"/>
                <a:gd name="T104" fmla="*/ 141 w 153"/>
                <a:gd name="T105" fmla="*/ 28 h 149"/>
                <a:gd name="T106" fmla="*/ 140 w 153"/>
                <a:gd name="T107" fmla="*/ 29 h 149"/>
                <a:gd name="T108" fmla="*/ 128 w 153"/>
                <a:gd name="T109" fmla="*/ 17 h 149"/>
                <a:gd name="T110" fmla="*/ 112 w 153"/>
                <a:gd name="T111" fmla="*/ 10 h 149"/>
                <a:gd name="T112" fmla="*/ 112 w 153"/>
                <a:gd name="T113" fmla="*/ 10 h 149"/>
                <a:gd name="T114" fmla="*/ 113 w 153"/>
                <a:gd name="T115" fmla="*/ 9 h 149"/>
                <a:gd name="T116" fmla="*/ 117 w 153"/>
                <a:gd name="T117" fmla="*/ 6 h 149"/>
                <a:gd name="T118" fmla="*/ 130 w 153"/>
                <a:gd name="T119" fmla="*/ 13 h 149"/>
                <a:gd name="T120" fmla="*/ 141 w 153"/>
                <a:gd name="T121" fmla="*/ 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 h="149">
                  <a:moveTo>
                    <a:pt x="134" y="70"/>
                  </a:moveTo>
                  <a:cubicBezTo>
                    <a:pt x="133" y="70"/>
                    <a:pt x="131" y="72"/>
                    <a:pt x="131" y="73"/>
                  </a:cubicBezTo>
                  <a:cubicBezTo>
                    <a:pt x="131" y="143"/>
                    <a:pt x="131" y="143"/>
                    <a:pt x="131" y="143"/>
                  </a:cubicBezTo>
                  <a:cubicBezTo>
                    <a:pt x="6" y="143"/>
                    <a:pt x="6" y="143"/>
                    <a:pt x="6" y="143"/>
                  </a:cubicBezTo>
                  <a:cubicBezTo>
                    <a:pt x="6" y="18"/>
                    <a:pt x="6" y="18"/>
                    <a:pt x="6" y="18"/>
                  </a:cubicBezTo>
                  <a:cubicBezTo>
                    <a:pt x="85" y="18"/>
                    <a:pt x="85" y="18"/>
                    <a:pt x="85" y="18"/>
                  </a:cubicBezTo>
                  <a:cubicBezTo>
                    <a:pt x="86" y="18"/>
                    <a:pt x="88" y="16"/>
                    <a:pt x="88" y="15"/>
                  </a:cubicBezTo>
                  <a:cubicBezTo>
                    <a:pt x="88" y="13"/>
                    <a:pt x="86" y="12"/>
                    <a:pt x="85" y="12"/>
                  </a:cubicBezTo>
                  <a:cubicBezTo>
                    <a:pt x="3" y="12"/>
                    <a:pt x="3" y="12"/>
                    <a:pt x="3" y="12"/>
                  </a:cubicBezTo>
                  <a:cubicBezTo>
                    <a:pt x="2" y="12"/>
                    <a:pt x="0" y="13"/>
                    <a:pt x="0" y="15"/>
                  </a:cubicBezTo>
                  <a:cubicBezTo>
                    <a:pt x="0" y="146"/>
                    <a:pt x="0" y="146"/>
                    <a:pt x="0" y="146"/>
                  </a:cubicBezTo>
                  <a:cubicBezTo>
                    <a:pt x="0" y="148"/>
                    <a:pt x="2" y="149"/>
                    <a:pt x="3" y="149"/>
                  </a:cubicBezTo>
                  <a:cubicBezTo>
                    <a:pt x="134" y="149"/>
                    <a:pt x="134" y="149"/>
                    <a:pt x="134" y="149"/>
                  </a:cubicBezTo>
                  <a:cubicBezTo>
                    <a:pt x="136" y="149"/>
                    <a:pt x="137" y="148"/>
                    <a:pt x="137" y="146"/>
                  </a:cubicBezTo>
                  <a:cubicBezTo>
                    <a:pt x="137" y="73"/>
                    <a:pt x="137" y="73"/>
                    <a:pt x="137" y="73"/>
                  </a:cubicBezTo>
                  <a:cubicBezTo>
                    <a:pt x="137" y="72"/>
                    <a:pt x="136" y="70"/>
                    <a:pt x="134" y="70"/>
                  </a:cubicBezTo>
                  <a:close/>
                  <a:moveTo>
                    <a:pt x="134" y="8"/>
                  </a:moveTo>
                  <a:cubicBezTo>
                    <a:pt x="127" y="3"/>
                    <a:pt x="121" y="0"/>
                    <a:pt x="117" y="0"/>
                  </a:cubicBezTo>
                  <a:cubicBezTo>
                    <a:pt x="114" y="0"/>
                    <a:pt x="111" y="2"/>
                    <a:pt x="108" y="5"/>
                  </a:cubicBezTo>
                  <a:cubicBezTo>
                    <a:pt x="108" y="6"/>
                    <a:pt x="108" y="6"/>
                    <a:pt x="108" y="6"/>
                  </a:cubicBezTo>
                  <a:cubicBezTo>
                    <a:pt x="107" y="7"/>
                    <a:pt x="106" y="9"/>
                    <a:pt x="105" y="10"/>
                  </a:cubicBezTo>
                  <a:cubicBezTo>
                    <a:pt x="68" y="64"/>
                    <a:pt x="68" y="64"/>
                    <a:pt x="68" y="64"/>
                  </a:cubicBezTo>
                  <a:cubicBezTo>
                    <a:pt x="67" y="64"/>
                    <a:pt x="67" y="65"/>
                    <a:pt x="67" y="65"/>
                  </a:cubicBezTo>
                  <a:cubicBezTo>
                    <a:pt x="65" y="100"/>
                    <a:pt x="65" y="100"/>
                    <a:pt x="65" y="100"/>
                  </a:cubicBezTo>
                  <a:cubicBezTo>
                    <a:pt x="65" y="101"/>
                    <a:pt x="66" y="102"/>
                    <a:pt x="67" y="103"/>
                  </a:cubicBezTo>
                  <a:cubicBezTo>
                    <a:pt x="67" y="103"/>
                    <a:pt x="68" y="103"/>
                    <a:pt x="68" y="103"/>
                  </a:cubicBezTo>
                  <a:cubicBezTo>
                    <a:pt x="69" y="103"/>
                    <a:pt x="69" y="103"/>
                    <a:pt x="69" y="103"/>
                  </a:cubicBezTo>
                  <a:cubicBezTo>
                    <a:pt x="104" y="91"/>
                    <a:pt x="104" y="91"/>
                    <a:pt x="104" y="91"/>
                  </a:cubicBezTo>
                  <a:cubicBezTo>
                    <a:pt x="104" y="91"/>
                    <a:pt x="105" y="91"/>
                    <a:pt x="105" y="90"/>
                  </a:cubicBezTo>
                  <a:cubicBezTo>
                    <a:pt x="141" y="39"/>
                    <a:pt x="141" y="39"/>
                    <a:pt x="141" y="39"/>
                  </a:cubicBezTo>
                  <a:cubicBezTo>
                    <a:pt x="142" y="36"/>
                    <a:pt x="142" y="36"/>
                    <a:pt x="142" y="36"/>
                  </a:cubicBezTo>
                  <a:cubicBezTo>
                    <a:pt x="144" y="34"/>
                    <a:pt x="145" y="33"/>
                    <a:pt x="146" y="32"/>
                  </a:cubicBezTo>
                  <a:cubicBezTo>
                    <a:pt x="146" y="31"/>
                    <a:pt x="146" y="31"/>
                    <a:pt x="146" y="31"/>
                  </a:cubicBezTo>
                  <a:cubicBezTo>
                    <a:pt x="153" y="22"/>
                    <a:pt x="144" y="14"/>
                    <a:pt x="134" y="8"/>
                  </a:cubicBezTo>
                  <a:close/>
                  <a:moveTo>
                    <a:pt x="72" y="96"/>
                  </a:moveTo>
                  <a:cubicBezTo>
                    <a:pt x="73" y="69"/>
                    <a:pt x="73" y="69"/>
                    <a:pt x="73" y="69"/>
                  </a:cubicBezTo>
                  <a:cubicBezTo>
                    <a:pt x="75" y="70"/>
                    <a:pt x="78" y="72"/>
                    <a:pt x="79" y="74"/>
                  </a:cubicBezTo>
                  <a:cubicBezTo>
                    <a:pt x="79" y="75"/>
                    <a:pt x="80" y="76"/>
                    <a:pt x="81" y="76"/>
                  </a:cubicBezTo>
                  <a:cubicBezTo>
                    <a:pt x="81" y="76"/>
                    <a:pt x="87" y="77"/>
                    <a:pt x="89" y="82"/>
                  </a:cubicBezTo>
                  <a:cubicBezTo>
                    <a:pt x="89" y="83"/>
                    <a:pt x="90" y="84"/>
                    <a:pt x="91" y="84"/>
                  </a:cubicBezTo>
                  <a:cubicBezTo>
                    <a:pt x="91" y="84"/>
                    <a:pt x="94" y="84"/>
                    <a:pt x="97" y="87"/>
                  </a:cubicBezTo>
                  <a:lnTo>
                    <a:pt x="72" y="96"/>
                  </a:lnTo>
                  <a:close/>
                  <a:moveTo>
                    <a:pt x="102" y="84"/>
                  </a:moveTo>
                  <a:cubicBezTo>
                    <a:pt x="99" y="80"/>
                    <a:pt x="96" y="79"/>
                    <a:pt x="94" y="78"/>
                  </a:cubicBezTo>
                  <a:cubicBezTo>
                    <a:pt x="91" y="74"/>
                    <a:pt x="86" y="72"/>
                    <a:pt x="84" y="71"/>
                  </a:cubicBezTo>
                  <a:cubicBezTo>
                    <a:pt x="82" y="67"/>
                    <a:pt x="78" y="65"/>
                    <a:pt x="75" y="63"/>
                  </a:cubicBezTo>
                  <a:cubicBezTo>
                    <a:pt x="108" y="16"/>
                    <a:pt x="108" y="16"/>
                    <a:pt x="108" y="16"/>
                  </a:cubicBezTo>
                  <a:cubicBezTo>
                    <a:pt x="108" y="15"/>
                    <a:pt x="108" y="15"/>
                    <a:pt x="108" y="15"/>
                  </a:cubicBezTo>
                  <a:cubicBezTo>
                    <a:pt x="113" y="16"/>
                    <a:pt x="119" y="18"/>
                    <a:pt x="124" y="22"/>
                  </a:cubicBezTo>
                  <a:cubicBezTo>
                    <a:pt x="130" y="26"/>
                    <a:pt x="134" y="31"/>
                    <a:pt x="136" y="34"/>
                  </a:cubicBezTo>
                  <a:lnTo>
                    <a:pt x="102" y="84"/>
                  </a:lnTo>
                  <a:close/>
                  <a:moveTo>
                    <a:pt x="141" y="28"/>
                  </a:moveTo>
                  <a:cubicBezTo>
                    <a:pt x="141" y="28"/>
                    <a:pt x="141" y="28"/>
                    <a:pt x="141" y="28"/>
                  </a:cubicBezTo>
                  <a:cubicBezTo>
                    <a:pt x="140" y="29"/>
                    <a:pt x="140" y="29"/>
                    <a:pt x="140" y="29"/>
                  </a:cubicBezTo>
                  <a:cubicBezTo>
                    <a:pt x="137" y="25"/>
                    <a:pt x="133" y="21"/>
                    <a:pt x="128" y="17"/>
                  </a:cubicBezTo>
                  <a:cubicBezTo>
                    <a:pt x="122" y="14"/>
                    <a:pt x="117" y="11"/>
                    <a:pt x="112" y="10"/>
                  </a:cubicBezTo>
                  <a:cubicBezTo>
                    <a:pt x="112" y="10"/>
                    <a:pt x="112" y="10"/>
                    <a:pt x="112" y="10"/>
                  </a:cubicBezTo>
                  <a:cubicBezTo>
                    <a:pt x="113" y="9"/>
                    <a:pt x="113" y="9"/>
                    <a:pt x="113" y="9"/>
                  </a:cubicBezTo>
                  <a:cubicBezTo>
                    <a:pt x="114" y="7"/>
                    <a:pt x="116" y="6"/>
                    <a:pt x="117" y="6"/>
                  </a:cubicBezTo>
                  <a:cubicBezTo>
                    <a:pt x="120" y="6"/>
                    <a:pt x="124" y="8"/>
                    <a:pt x="130" y="13"/>
                  </a:cubicBezTo>
                  <a:cubicBezTo>
                    <a:pt x="144" y="22"/>
                    <a:pt x="143" y="25"/>
                    <a:pt x="141" y="28"/>
                  </a:cubicBezTo>
                  <a:close/>
                </a:path>
              </a:pathLst>
            </a:custGeom>
            <a:solidFill>
              <a:srgbClr val="002060"/>
            </a:solidFill>
            <a:ln>
              <a:solidFill>
                <a:srgbClr val="06518A"/>
              </a:solid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0" name="组合 9"/>
          <p:cNvGrpSpPr/>
          <p:nvPr/>
        </p:nvGrpSpPr>
        <p:grpSpPr>
          <a:xfrm>
            <a:off x="5625166" y="2287135"/>
            <a:ext cx="1371831" cy="1371831"/>
            <a:chOff x="6024309" y="2374221"/>
            <a:chExt cx="1371831" cy="1371831"/>
          </a:xfrm>
        </p:grpSpPr>
        <p:grpSp>
          <p:nvGrpSpPr>
            <p:cNvPr id="64" name="组合 63"/>
            <p:cNvGrpSpPr/>
            <p:nvPr/>
          </p:nvGrpSpPr>
          <p:grpSpPr>
            <a:xfrm flipH="1" flipV="1">
              <a:off x="6024309" y="2374221"/>
              <a:ext cx="1371831" cy="1371831"/>
              <a:chOff x="4277955" y="3767258"/>
              <a:chExt cx="1371831" cy="1371831"/>
            </a:xfrm>
          </p:grpSpPr>
          <p:sp>
            <p:nvSpPr>
              <p:cNvPr id="65" name="泪滴形 64"/>
              <p:cNvSpPr/>
              <p:nvPr/>
            </p:nvSpPr>
            <p:spPr>
              <a:xfrm>
                <a:off x="4277955" y="3767258"/>
                <a:ext cx="1371831" cy="1371831"/>
              </a:xfrm>
              <a:prstGeom prst="teardrop">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6" name="椭圆 65"/>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74" name="Freeform 155"/>
            <p:cNvSpPr>
              <a:spLocks noEditPoints="1"/>
            </p:cNvSpPr>
            <p:nvPr/>
          </p:nvSpPr>
          <p:spPr bwMode="auto">
            <a:xfrm>
              <a:off x="6441896" y="2844717"/>
              <a:ext cx="536655" cy="511244"/>
            </a:xfrm>
            <a:custGeom>
              <a:avLst/>
              <a:gdLst>
                <a:gd name="T0" fmla="*/ 106 w 152"/>
                <a:gd name="T1" fmla="*/ 49 h 145"/>
                <a:gd name="T2" fmla="*/ 99 w 152"/>
                <a:gd name="T3" fmla="*/ 56 h 145"/>
                <a:gd name="T4" fmla="*/ 106 w 152"/>
                <a:gd name="T5" fmla="*/ 63 h 145"/>
                <a:gd name="T6" fmla="*/ 113 w 152"/>
                <a:gd name="T7" fmla="*/ 56 h 145"/>
                <a:gd name="T8" fmla="*/ 106 w 152"/>
                <a:gd name="T9" fmla="*/ 49 h 145"/>
                <a:gd name="T10" fmla="*/ 105 w 152"/>
                <a:gd name="T11" fmla="*/ 56 h 145"/>
                <a:gd name="T12" fmla="*/ 106 w 152"/>
                <a:gd name="T13" fmla="*/ 55 h 145"/>
                <a:gd name="T14" fmla="*/ 107 w 152"/>
                <a:gd name="T15" fmla="*/ 56 h 145"/>
                <a:gd name="T16" fmla="*/ 105 w 152"/>
                <a:gd name="T17" fmla="*/ 56 h 145"/>
                <a:gd name="T18" fmla="*/ 46 w 152"/>
                <a:gd name="T19" fmla="*/ 49 h 145"/>
                <a:gd name="T20" fmla="*/ 39 w 152"/>
                <a:gd name="T21" fmla="*/ 56 h 145"/>
                <a:gd name="T22" fmla="*/ 46 w 152"/>
                <a:gd name="T23" fmla="*/ 63 h 145"/>
                <a:gd name="T24" fmla="*/ 53 w 152"/>
                <a:gd name="T25" fmla="*/ 56 h 145"/>
                <a:gd name="T26" fmla="*/ 46 w 152"/>
                <a:gd name="T27" fmla="*/ 49 h 145"/>
                <a:gd name="T28" fmla="*/ 45 w 152"/>
                <a:gd name="T29" fmla="*/ 56 h 145"/>
                <a:gd name="T30" fmla="*/ 46 w 152"/>
                <a:gd name="T31" fmla="*/ 55 h 145"/>
                <a:gd name="T32" fmla="*/ 47 w 152"/>
                <a:gd name="T33" fmla="*/ 56 h 145"/>
                <a:gd name="T34" fmla="*/ 45 w 152"/>
                <a:gd name="T35" fmla="*/ 56 h 145"/>
                <a:gd name="T36" fmla="*/ 141 w 152"/>
                <a:gd name="T37" fmla="*/ 0 h 145"/>
                <a:gd name="T38" fmla="*/ 11 w 152"/>
                <a:gd name="T39" fmla="*/ 0 h 145"/>
                <a:gd name="T40" fmla="*/ 0 w 152"/>
                <a:gd name="T41" fmla="*/ 11 h 145"/>
                <a:gd name="T42" fmla="*/ 0 w 152"/>
                <a:gd name="T43" fmla="*/ 99 h 145"/>
                <a:gd name="T44" fmla="*/ 11 w 152"/>
                <a:gd name="T45" fmla="*/ 110 h 145"/>
                <a:gd name="T46" fmla="*/ 53 w 152"/>
                <a:gd name="T47" fmla="*/ 110 h 145"/>
                <a:gd name="T48" fmla="*/ 74 w 152"/>
                <a:gd name="T49" fmla="*/ 143 h 145"/>
                <a:gd name="T50" fmla="*/ 76 w 152"/>
                <a:gd name="T51" fmla="*/ 145 h 145"/>
                <a:gd name="T52" fmla="*/ 79 w 152"/>
                <a:gd name="T53" fmla="*/ 143 h 145"/>
                <a:gd name="T54" fmla="*/ 100 w 152"/>
                <a:gd name="T55" fmla="*/ 110 h 145"/>
                <a:gd name="T56" fmla="*/ 141 w 152"/>
                <a:gd name="T57" fmla="*/ 110 h 145"/>
                <a:gd name="T58" fmla="*/ 152 w 152"/>
                <a:gd name="T59" fmla="*/ 99 h 145"/>
                <a:gd name="T60" fmla="*/ 152 w 152"/>
                <a:gd name="T61" fmla="*/ 11 h 145"/>
                <a:gd name="T62" fmla="*/ 141 w 152"/>
                <a:gd name="T63" fmla="*/ 0 h 145"/>
                <a:gd name="T64" fmla="*/ 146 w 152"/>
                <a:gd name="T65" fmla="*/ 99 h 145"/>
                <a:gd name="T66" fmla="*/ 141 w 152"/>
                <a:gd name="T67" fmla="*/ 104 h 145"/>
                <a:gd name="T68" fmla="*/ 98 w 152"/>
                <a:gd name="T69" fmla="*/ 104 h 145"/>
                <a:gd name="T70" fmla="*/ 97 w 152"/>
                <a:gd name="T71" fmla="*/ 104 h 145"/>
                <a:gd name="T72" fmla="*/ 97 w 152"/>
                <a:gd name="T73" fmla="*/ 104 h 145"/>
                <a:gd name="T74" fmla="*/ 97 w 152"/>
                <a:gd name="T75" fmla="*/ 104 h 145"/>
                <a:gd name="T76" fmla="*/ 95 w 152"/>
                <a:gd name="T77" fmla="*/ 105 h 145"/>
                <a:gd name="T78" fmla="*/ 76 w 152"/>
                <a:gd name="T79" fmla="*/ 136 h 145"/>
                <a:gd name="T80" fmla="*/ 57 w 152"/>
                <a:gd name="T81" fmla="*/ 105 h 145"/>
                <a:gd name="T82" fmla="*/ 55 w 152"/>
                <a:gd name="T83" fmla="*/ 104 h 145"/>
                <a:gd name="T84" fmla="*/ 55 w 152"/>
                <a:gd name="T85" fmla="*/ 104 h 145"/>
                <a:gd name="T86" fmla="*/ 55 w 152"/>
                <a:gd name="T87" fmla="*/ 104 h 145"/>
                <a:gd name="T88" fmla="*/ 54 w 152"/>
                <a:gd name="T89" fmla="*/ 104 h 145"/>
                <a:gd name="T90" fmla="*/ 11 w 152"/>
                <a:gd name="T91" fmla="*/ 104 h 145"/>
                <a:gd name="T92" fmla="*/ 6 w 152"/>
                <a:gd name="T93" fmla="*/ 99 h 145"/>
                <a:gd name="T94" fmla="*/ 6 w 152"/>
                <a:gd name="T95" fmla="*/ 11 h 145"/>
                <a:gd name="T96" fmla="*/ 11 w 152"/>
                <a:gd name="T97" fmla="*/ 6 h 145"/>
                <a:gd name="T98" fmla="*/ 141 w 152"/>
                <a:gd name="T99" fmla="*/ 6 h 145"/>
                <a:gd name="T100" fmla="*/ 146 w 152"/>
                <a:gd name="T101" fmla="*/ 11 h 145"/>
                <a:gd name="T102" fmla="*/ 146 w 152"/>
                <a:gd name="T103" fmla="*/ 99 h 145"/>
                <a:gd name="T104" fmla="*/ 76 w 152"/>
                <a:gd name="T105" fmla="*/ 49 h 145"/>
                <a:gd name="T106" fmla="*/ 69 w 152"/>
                <a:gd name="T107" fmla="*/ 56 h 145"/>
                <a:gd name="T108" fmla="*/ 76 w 152"/>
                <a:gd name="T109" fmla="*/ 63 h 145"/>
                <a:gd name="T110" fmla="*/ 83 w 152"/>
                <a:gd name="T111" fmla="*/ 56 h 145"/>
                <a:gd name="T112" fmla="*/ 76 w 152"/>
                <a:gd name="T113" fmla="*/ 49 h 145"/>
                <a:gd name="T114" fmla="*/ 75 w 152"/>
                <a:gd name="T115" fmla="*/ 56 h 145"/>
                <a:gd name="T116" fmla="*/ 76 w 152"/>
                <a:gd name="T117" fmla="*/ 55 h 145"/>
                <a:gd name="T118" fmla="*/ 77 w 152"/>
                <a:gd name="T119" fmla="*/ 56 h 145"/>
                <a:gd name="T120" fmla="*/ 75 w 152"/>
                <a:gd name="T121" fmla="*/ 56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2" h="145">
                  <a:moveTo>
                    <a:pt x="106" y="49"/>
                  </a:moveTo>
                  <a:cubicBezTo>
                    <a:pt x="102" y="49"/>
                    <a:pt x="99" y="53"/>
                    <a:pt x="99" y="56"/>
                  </a:cubicBezTo>
                  <a:cubicBezTo>
                    <a:pt x="99" y="60"/>
                    <a:pt x="102" y="63"/>
                    <a:pt x="106" y="63"/>
                  </a:cubicBezTo>
                  <a:cubicBezTo>
                    <a:pt x="109" y="63"/>
                    <a:pt x="113" y="60"/>
                    <a:pt x="113" y="56"/>
                  </a:cubicBezTo>
                  <a:cubicBezTo>
                    <a:pt x="113" y="53"/>
                    <a:pt x="109" y="49"/>
                    <a:pt x="106" y="49"/>
                  </a:cubicBezTo>
                  <a:close/>
                  <a:moveTo>
                    <a:pt x="105" y="56"/>
                  </a:moveTo>
                  <a:cubicBezTo>
                    <a:pt x="105" y="56"/>
                    <a:pt x="105" y="55"/>
                    <a:pt x="106" y="55"/>
                  </a:cubicBezTo>
                  <a:cubicBezTo>
                    <a:pt x="106" y="55"/>
                    <a:pt x="107" y="56"/>
                    <a:pt x="107" y="56"/>
                  </a:cubicBezTo>
                  <a:cubicBezTo>
                    <a:pt x="107" y="57"/>
                    <a:pt x="105" y="57"/>
                    <a:pt x="105" y="56"/>
                  </a:cubicBezTo>
                  <a:close/>
                  <a:moveTo>
                    <a:pt x="46" y="49"/>
                  </a:moveTo>
                  <a:cubicBezTo>
                    <a:pt x="42" y="49"/>
                    <a:pt x="39" y="53"/>
                    <a:pt x="39" y="56"/>
                  </a:cubicBezTo>
                  <a:cubicBezTo>
                    <a:pt x="39" y="60"/>
                    <a:pt x="42" y="63"/>
                    <a:pt x="46" y="63"/>
                  </a:cubicBezTo>
                  <a:cubicBezTo>
                    <a:pt x="50" y="63"/>
                    <a:pt x="53" y="60"/>
                    <a:pt x="53" y="56"/>
                  </a:cubicBezTo>
                  <a:cubicBezTo>
                    <a:pt x="53" y="53"/>
                    <a:pt x="50" y="49"/>
                    <a:pt x="46" y="49"/>
                  </a:cubicBezTo>
                  <a:close/>
                  <a:moveTo>
                    <a:pt x="45" y="56"/>
                  </a:moveTo>
                  <a:cubicBezTo>
                    <a:pt x="45" y="56"/>
                    <a:pt x="46" y="55"/>
                    <a:pt x="46" y="55"/>
                  </a:cubicBezTo>
                  <a:cubicBezTo>
                    <a:pt x="47" y="55"/>
                    <a:pt x="47" y="56"/>
                    <a:pt x="47" y="56"/>
                  </a:cubicBezTo>
                  <a:cubicBezTo>
                    <a:pt x="47" y="57"/>
                    <a:pt x="45" y="57"/>
                    <a:pt x="45" y="56"/>
                  </a:cubicBezTo>
                  <a:close/>
                  <a:moveTo>
                    <a:pt x="141" y="0"/>
                  </a:moveTo>
                  <a:cubicBezTo>
                    <a:pt x="11" y="0"/>
                    <a:pt x="11" y="0"/>
                    <a:pt x="11" y="0"/>
                  </a:cubicBezTo>
                  <a:cubicBezTo>
                    <a:pt x="5" y="0"/>
                    <a:pt x="0" y="5"/>
                    <a:pt x="0" y="11"/>
                  </a:cubicBezTo>
                  <a:cubicBezTo>
                    <a:pt x="0" y="99"/>
                    <a:pt x="0" y="99"/>
                    <a:pt x="0" y="99"/>
                  </a:cubicBezTo>
                  <a:cubicBezTo>
                    <a:pt x="0" y="105"/>
                    <a:pt x="5" y="110"/>
                    <a:pt x="11" y="110"/>
                  </a:cubicBezTo>
                  <a:cubicBezTo>
                    <a:pt x="53" y="110"/>
                    <a:pt x="53" y="110"/>
                    <a:pt x="53" y="110"/>
                  </a:cubicBezTo>
                  <a:cubicBezTo>
                    <a:pt x="74" y="143"/>
                    <a:pt x="74" y="143"/>
                    <a:pt x="74" y="143"/>
                  </a:cubicBezTo>
                  <a:cubicBezTo>
                    <a:pt x="74" y="144"/>
                    <a:pt x="75" y="145"/>
                    <a:pt x="76" y="145"/>
                  </a:cubicBezTo>
                  <a:cubicBezTo>
                    <a:pt x="77" y="145"/>
                    <a:pt x="78" y="144"/>
                    <a:pt x="79" y="143"/>
                  </a:cubicBezTo>
                  <a:cubicBezTo>
                    <a:pt x="100" y="110"/>
                    <a:pt x="100" y="110"/>
                    <a:pt x="100" y="110"/>
                  </a:cubicBezTo>
                  <a:cubicBezTo>
                    <a:pt x="141" y="110"/>
                    <a:pt x="141" y="110"/>
                    <a:pt x="141" y="110"/>
                  </a:cubicBezTo>
                  <a:cubicBezTo>
                    <a:pt x="147" y="110"/>
                    <a:pt x="152" y="105"/>
                    <a:pt x="152" y="99"/>
                  </a:cubicBezTo>
                  <a:cubicBezTo>
                    <a:pt x="152" y="11"/>
                    <a:pt x="152" y="11"/>
                    <a:pt x="152" y="11"/>
                  </a:cubicBezTo>
                  <a:cubicBezTo>
                    <a:pt x="152" y="5"/>
                    <a:pt x="147" y="0"/>
                    <a:pt x="141" y="0"/>
                  </a:cubicBezTo>
                  <a:close/>
                  <a:moveTo>
                    <a:pt x="146" y="99"/>
                  </a:moveTo>
                  <a:cubicBezTo>
                    <a:pt x="146" y="101"/>
                    <a:pt x="144" y="104"/>
                    <a:pt x="141" y="104"/>
                  </a:cubicBezTo>
                  <a:cubicBezTo>
                    <a:pt x="98" y="104"/>
                    <a:pt x="98" y="104"/>
                    <a:pt x="98" y="104"/>
                  </a:cubicBezTo>
                  <a:cubicBezTo>
                    <a:pt x="98" y="104"/>
                    <a:pt x="97" y="104"/>
                    <a:pt x="97" y="104"/>
                  </a:cubicBezTo>
                  <a:cubicBezTo>
                    <a:pt x="97" y="104"/>
                    <a:pt x="97" y="104"/>
                    <a:pt x="97" y="104"/>
                  </a:cubicBezTo>
                  <a:cubicBezTo>
                    <a:pt x="97" y="104"/>
                    <a:pt x="97" y="104"/>
                    <a:pt x="97" y="104"/>
                  </a:cubicBezTo>
                  <a:cubicBezTo>
                    <a:pt x="96" y="104"/>
                    <a:pt x="96" y="105"/>
                    <a:pt x="95" y="105"/>
                  </a:cubicBezTo>
                  <a:cubicBezTo>
                    <a:pt x="76" y="136"/>
                    <a:pt x="76" y="136"/>
                    <a:pt x="76" y="136"/>
                  </a:cubicBezTo>
                  <a:cubicBezTo>
                    <a:pt x="57" y="105"/>
                    <a:pt x="57" y="105"/>
                    <a:pt x="57" y="105"/>
                  </a:cubicBezTo>
                  <a:cubicBezTo>
                    <a:pt x="57" y="105"/>
                    <a:pt x="56" y="104"/>
                    <a:pt x="55" y="104"/>
                  </a:cubicBezTo>
                  <a:cubicBezTo>
                    <a:pt x="55" y="104"/>
                    <a:pt x="55" y="104"/>
                    <a:pt x="55" y="104"/>
                  </a:cubicBezTo>
                  <a:cubicBezTo>
                    <a:pt x="55" y="104"/>
                    <a:pt x="55" y="104"/>
                    <a:pt x="55" y="104"/>
                  </a:cubicBezTo>
                  <a:cubicBezTo>
                    <a:pt x="55" y="104"/>
                    <a:pt x="54" y="104"/>
                    <a:pt x="54" y="104"/>
                  </a:cubicBezTo>
                  <a:cubicBezTo>
                    <a:pt x="11" y="104"/>
                    <a:pt x="11" y="104"/>
                    <a:pt x="11" y="104"/>
                  </a:cubicBezTo>
                  <a:cubicBezTo>
                    <a:pt x="9" y="104"/>
                    <a:pt x="6" y="101"/>
                    <a:pt x="6" y="99"/>
                  </a:cubicBezTo>
                  <a:cubicBezTo>
                    <a:pt x="6" y="11"/>
                    <a:pt x="6" y="11"/>
                    <a:pt x="6" y="11"/>
                  </a:cubicBezTo>
                  <a:cubicBezTo>
                    <a:pt x="6" y="8"/>
                    <a:pt x="9" y="6"/>
                    <a:pt x="11" y="6"/>
                  </a:cubicBezTo>
                  <a:cubicBezTo>
                    <a:pt x="141" y="6"/>
                    <a:pt x="141" y="6"/>
                    <a:pt x="141" y="6"/>
                  </a:cubicBezTo>
                  <a:cubicBezTo>
                    <a:pt x="144" y="6"/>
                    <a:pt x="146" y="8"/>
                    <a:pt x="146" y="11"/>
                  </a:cubicBezTo>
                  <a:lnTo>
                    <a:pt x="146" y="99"/>
                  </a:lnTo>
                  <a:close/>
                  <a:moveTo>
                    <a:pt x="76" y="49"/>
                  </a:moveTo>
                  <a:cubicBezTo>
                    <a:pt x="72" y="49"/>
                    <a:pt x="69" y="53"/>
                    <a:pt x="69" y="56"/>
                  </a:cubicBezTo>
                  <a:cubicBezTo>
                    <a:pt x="69" y="60"/>
                    <a:pt x="72" y="63"/>
                    <a:pt x="76" y="63"/>
                  </a:cubicBezTo>
                  <a:cubicBezTo>
                    <a:pt x="80" y="63"/>
                    <a:pt x="83" y="60"/>
                    <a:pt x="83" y="56"/>
                  </a:cubicBezTo>
                  <a:cubicBezTo>
                    <a:pt x="83" y="53"/>
                    <a:pt x="80" y="49"/>
                    <a:pt x="76" y="49"/>
                  </a:cubicBezTo>
                  <a:close/>
                  <a:moveTo>
                    <a:pt x="75" y="56"/>
                  </a:moveTo>
                  <a:cubicBezTo>
                    <a:pt x="75" y="56"/>
                    <a:pt x="75" y="55"/>
                    <a:pt x="76" y="55"/>
                  </a:cubicBezTo>
                  <a:cubicBezTo>
                    <a:pt x="76" y="55"/>
                    <a:pt x="77" y="56"/>
                    <a:pt x="77" y="56"/>
                  </a:cubicBezTo>
                  <a:cubicBezTo>
                    <a:pt x="77" y="57"/>
                    <a:pt x="75" y="57"/>
                    <a:pt x="75" y="56"/>
                  </a:cubicBezTo>
                  <a:close/>
                </a:path>
              </a:pathLst>
            </a:custGeom>
            <a:solidFill>
              <a:srgbClr val="06518A"/>
            </a:solidFill>
            <a:ln>
              <a:noFill/>
            </a:ln>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3" name="矩形 2"/>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4" name="矩形 3"/>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5" name="矩形 4"/>
          <p:cNvSpPr/>
          <p:nvPr/>
        </p:nvSpPr>
        <p:spPr>
          <a:xfrm>
            <a:off x="1418221" y="253163"/>
            <a:ext cx="4134465" cy="523220"/>
          </a:xfrm>
          <a:prstGeom prst="rect">
            <a:avLst/>
          </a:prstGeom>
        </p:spPr>
        <p:txBody>
          <a:bodyPr wrap="none">
            <a:spAutoFit/>
          </a:bodyPr>
          <a:lstStyle/>
          <a:p>
            <a:r>
              <a:rPr lang="zh-CN" altLang="en-US" sz="2800" dirty="0">
                <a:solidFill>
                  <a:srgbClr val="06518A"/>
                </a:solidFill>
                <a:cs typeface="+mn-ea"/>
                <a:sym typeface="+mn-lt"/>
              </a:rPr>
              <a:t>多视几何和分层三维重建</a:t>
            </a:r>
          </a:p>
        </p:txBody>
      </p:sp>
      <p:sp>
        <p:nvSpPr>
          <p:cNvPr id="22" name="矩形 21"/>
          <p:cNvSpPr/>
          <p:nvPr/>
        </p:nvSpPr>
        <p:spPr>
          <a:xfrm>
            <a:off x="1062358" y="1823178"/>
            <a:ext cx="1620957" cy="523220"/>
          </a:xfrm>
          <a:prstGeom prst="rect">
            <a:avLst/>
          </a:prstGeom>
        </p:spPr>
        <p:txBody>
          <a:bodyPr wrap="none">
            <a:spAutoFit/>
          </a:bodyPr>
          <a:lstStyle/>
          <a:p>
            <a:r>
              <a:rPr lang="zh-CN" altLang="en-US" sz="2800" dirty="0"/>
              <a:t>多视几何</a:t>
            </a:r>
            <a:endParaRPr lang="zh-CN" altLang="en-US" sz="3600" dirty="0">
              <a:solidFill>
                <a:srgbClr val="06518A"/>
              </a:solidFill>
              <a:cs typeface="+mn-ea"/>
              <a:sym typeface="+mn-lt"/>
            </a:endParaRPr>
          </a:p>
        </p:txBody>
      </p:sp>
      <p:sp>
        <p:nvSpPr>
          <p:cNvPr id="23" name="矩形 22"/>
          <p:cNvSpPr/>
          <p:nvPr/>
        </p:nvSpPr>
        <p:spPr>
          <a:xfrm>
            <a:off x="1035786" y="2514747"/>
            <a:ext cx="2646921" cy="4054956"/>
          </a:xfrm>
          <a:prstGeom prst="rect">
            <a:avLst/>
          </a:prstGeom>
        </p:spPr>
        <p:txBody>
          <a:bodyPr wrap="square">
            <a:spAutoFit/>
          </a:bodyPr>
          <a:lstStyle/>
          <a:p>
            <a:pPr>
              <a:lnSpc>
                <a:spcPct val="130000"/>
              </a:lnSpc>
            </a:pPr>
            <a:r>
              <a:rPr lang="zh-CN" altLang="en-US" sz="2000" dirty="0">
                <a:solidFill>
                  <a:schemeClr val="bg2">
                    <a:lumMod val="25000"/>
                  </a:schemeClr>
                </a:solidFill>
                <a:latin typeface="+mn-ea"/>
                <a:cs typeface="+mn-ea"/>
                <a:sym typeface="+mn-lt"/>
              </a:rPr>
              <a:t> 由于图像的成像过程是一个中心投影过程（</a:t>
            </a:r>
            <a:r>
              <a:rPr lang="en-US" altLang="zh-CN" sz="2000" dirty="0">
                <a:solidFill>
                  <a:schemeClr val="bg2">
                    <a:lumMod val="25000"/>
                  </a:schemeClr>
                </a:solidFill>
                <a:latin typeface="+mn-ea"/>
                <a:cs typeface="+mn-ea"/>
                <a:sym typeface="+mn-lt"/>
              </a:rPr>
              <a:t>perspective projection</a:t>
            </a:r>
            <a:r>
              <a:rPr lang="zh-CN" altLang="en-US" sz="2000" dirty="0">
                <a:solidFill>
                  <a:schemeClr val="bg2">
                    <a:lumMod val="25000"/>
                  </a:schemeClr>
                </a:solidFill>
                <a:latin typeface="+mn-ea"/>
                <a:cs typeface="+mn-ea"/>
                <a:sym typeface="+mn-lt"/>
              </a:rPr>
              <a:t>），所以“多视几何” 本质上就是研究射影变换下图像对应点之间以及空间点与其投影的图像点之间的约束理论 和计算方法的学科</a:t>
            </a:r>
          </a:p>
        </p:txBody>
      </p:sp>
      <p:sp>
        <p:nvSpPr>
          <p:cNvPr id="38" name="矩形 37"/>
          <p:cNvSpPr/>
          <p:nvPr/>
        </p:nvSpPr>
        <p:spPr>
          <a:xfrm>
            <a:off x="7812740" y="4341667"/>
            <a:ext cx="1622560" cy="369332"/>
          </a:xfrm>
          <a:prstGeom prst="rect">
            <a:avLst/>
          </a:prstGeom>
        </p:spPr>
        <p:txBody>
          <a:bodyPr wrap="none">
            <a:spAutoFit/>
          </a:bodyPr>
          <a:lstStyle/>
          <a:p>
            <a:r>
              <a:rPr lang="zh-CN" altLang="en-US" dirty="0"/>
              <a:t>分层三维重建 </a:t>
            </a:r>
            <a:endParaRPr lang="zh-CN" altLang="en-US" sz="2400" dirty="0">
              <a:solidFill>
                <a:srgbClr val="06518A"/>
              </a:solidFill>
              <a:cs typeface="+mn-ea"/>
              <a:sym typeface="+mn-lt"/>
            </a:endParaRPr>
          </a:p>
        </p:txBody>
      </p:sp>
      <p:sp>
        <p:nvSpPr>
          <p:cNvPr id="70" name="矩形 69"/>
          <p:cNvSpPr/>
          <p:nvPr/>
        </p:nvSpPr>
        <p:spPr>
          <a:xfrm>
            <a:off x="7812740" y="4879301"/>
            <a:ext cx="2646921" cy="932563"/>
          </a:xfrm>
          <a:prstGeom prst="rect">
            <a:avLst/>
          </a:prstGeom>
        </p:spPr>
        <p:txBody>
          <a:bodyPr wrap="square">
            <a:spAutoFit/>
          </a:bodyPr>
          <a:lstStyle/>
          <a:p>
            <a:pPr>
              <a:lnSpc>
                <a:spcPct val="130000"/>
              </a:lnSpc>
            </a:pPr>
            <a:r>
              <a:rPr lang="zh-CN" altLang="en-US" sz="1400" dirty="0">
                <a:solidFill>
                  <a:schemeClr val="bg2">
                    <a:lumMod val="25000"/>
                  </a:schemeClr>
                </a:solidFill>
                <a:cs typeface="+mn-ea"/>
                <a:sym typeface="+mn-lt"/>
              </a:rPr>
              <a:t>此处添加详细文本描述建议与标题相关并符合整体语言风格。</a:t>
            </a:r>
          </a:p>
        </p:txBody>
      </p:sp>
      <p:pic>
        <p:nvPicPr>
          <p:cNvPr id="39" name="图片 3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sp>
        <p:nvSpPr>
          <p:cNvPr id="14" name="文本框 13">
            <a:extLst>
              <a:ext uri="{FF2B5EF4-FFF2-40B4-BE49-F238E27FC236}">
                <a16:creationId xmlns:a16="http://schemas.microsoft.com/office/drawing/2014/main" id="{E114BF20-8601-CF82-5D73-5A4F8E429885}"/>
              </a:ext>
            </a:extLst>
          </p:cNvPr>
          <p:cNvSpPr txBox="1"/>
          <p:nvPr/>
        </p:nvSpPr>
        <p:spPr>
          <a:xfrm>
            <a:off x="1315595" y="1118040"/>
            <a:ext cx="6093068" cy="523220"/>
          </a:xfrm>
          <a:prstGeom prst="rect">
            <a:avLst/>
          </a:prstGeom>
          <a:noFill/>
        </p:spPr>
        <p:txBody>
          <a:bodyPr wrap="square">
            <a:spAutoFit/>
          </a:bodyPr>
          <a:lstStyle/>
          <a:p>
            <a:r>
              <a:rPr lang="zh-CN" altLang="en-US" sz="2800" b="0" i="0" dirty="0">
                <a:solidFill>
                  <a:srgbClr val="4D4D4D"/>
                </a:solidFill>
                <a:effectLst/>
                <a:latin typeface="-apple-system"/>
              </a:rPr>
              <a:t>如何快速、鲁棒地重建大场景</a:t>
            </a:r>
            <a:endParaRPr lang="zh-CN" altLang="en-US" sz="2800" dirty="0"/>
          </a:p>
        </p:txBody>
      </p:sp>
      <p:pic>
        <p:nvPicPr>
          <p:cNvPr id="16" name="图片 15">
            <a:extLst>
              <a:ext uri="{FF2B5EF4-FFF2-40B4-BE49-F238E27FC236}">
                <a16:creationId xmlns:a16="http://schemas.microsoft.com/office/drawing/2014/main" id="{2C49461B-0564-7907-6E79-B8572D6D6505}"/>
              </a:ext>
            </a:extLst>
          </p:cNvPr>
          <p:cNvPicPr>
            <a:picLocks noChangeAspect="1"/>
          </p:cNvPicPr>
          <p:nvPr/>
        </p:nvPicPr>
        <p:blipFill>
          <a:blip r:embed="rId4"/>
          <a:stretch>
            <a:fillRect/>
          </a:stretch>
        </p:blipFill>
        <p:spPr>
          <a:xfrm>
            <a:off x="5564916" y="2084788"/>
            <a:ext cx="6631925" cy="3909686"/>
          </a:xfrm>
          <a:prstGeom prst="rect">
            <a:avLst/>
          </a:prstGeom>
        </p:spPr>
      </p:pic>
      <p:grpSp>
        <p:nvGrpSpPr>
          <p:cNvPr id="40" name="组合 39">
            <a:extLst>
              <a:ext uri="{FF2B5EF4-FFF2-40B4-BE49-F238E27FC236}">
                <a16:creationId xmlns:a16="http://schemas.microsoft.com/office/drawing/2014/main" id="{BA931CE2-BA59-45C6-83C6-3F05D638D316}"/>
              </a:ext>
            </a:extLst>
          </p:cNvPr>
          <p:cNvGrpSpPr/>
          <p:nvPr/>
        </p:nvGrpSpPr>
        <p:grpSpPr>
          <a:xfrm>
            <a:off x="315742" y="3205"/>
            <a:ext cx="999853" cy="947419"/>
            <a:chOff x="315742" y="3205"/>
            <a:chExt cx="999853" cy="947419"/>
          </a:xfrm>
        </p:grpSpPr>
        <p:sp>
          <p:nvSpPr>
            <p:cNvPr id="41" name="矩形 40">
              <a:extLst>
                <a:ext uri="{FF2B5EF4-FFF2-40B4-BE49-F238E27FC236}">
                  <a16:creationId xmlns:a16="http://schemas.microsoft.com/office/drawing/2014/main" id="{479970DE-D876-41C9-B30C-20F9F76766F4}"/>
                </a:ext>
              </a:extLst>
            </p:cNvPr>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sp>
          <p:nvSpPr>
            <p:cNvPr id="42" name="矩形 41">
              <a:extLst>
                <a:ext uri="{FF2B5EF4-FFF2-40B4-BE49-F238E27FC236}">
                  <a16:creationId xmlns:a16="http://schemas.microsoft.com/office/drawing/2014/main" id="{CA19AEE2-971D-4665-A839-A3448F628A04}"/>
                </a:ext>
              </a:extLst>
            </p:cNvPr>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43" name="组合 42">
              <a:extLst>
                <a:ext uri="{FF2B5EF4-FFF2-40B4-BE49-F238E27FC236}">
                  <a16:creationId xmlns:a16="http://schemas.microsoft.com/office/drawing/2014/main" id="{F579348C-9A4E-4473-8A2C-D63461659F13}"/>
                </a:ext>
              </a:extLst>
            </p:cNvPr>
            <p:cNvGrpSpPr/>
            <p:nvPr/>
          </p:nvGrpSpPr>
          <p:grpSpPr>
            <a:xfrm>
              <a:off x="579744" y="254032"/>
              <a:ext cx="471847" cy="471847"/>
              <a:chOff x="8407459" y="1864114"/>
              <a:chExt cx="576580" cy="576580"/>
            </a:xfrm>
            <a:solidFill>
              <a:schemeClr val="bg1"/>
            </a:solidFill>
          </p:grpSpPr>
          <p:sp>
            <p:nvSpPr>
              <p:cNvPr id="44" name="圆角矩形 43">
                <a:extLst>
                  <a:ext uri="{FF2B5EF4-FFF2-40B4-BE49-F238E27FC236}">
                    <a16:creationId xmlns:a16="http://schemas.microsoft.com/office/drawing/2014/main" id="{15ED34D2-C845-422C-9B20-91B386FF1734}"/>
                  </a:ext>
                </a:extLst>
              </p:cNvPr>
              <p:cNvSpPr/>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latin typeface="+mn-ea"/>
                  <a:cs typeface="+mn-ea"/>
                  <a:sym typeface="+mn-lt"/>
                </a:endParaRPr>
              </a:p>
            </p:txBody>
          </p:sp>
          <p:grpSp>
            <p:nvGrpSpPr>
              <p:cNvPr id="46" name="组合 45">
                <a:extLst>
                  <a:ext uri="{FF2B5EF4-FFF2-40B4-BE49-F238E27FC236}">
                    <a16:creationId xmlns:a16="http://schemas.microsoft.com/office/drawing/2014/main" id="{4389D87C-8824-4BBE-8D21-88295FCE9F1C}"/>
                  </a:ext>
                </a:extLst>
              </p:cNvPr>
              <p:cNvGrpSpPr/>
              <p:nvPr/>
            </p:nvGrpSpPr>
            <p:grpSpPr>
              <a:xfrm>
                <a:off x="8570278" y="1973200"/>
                <a:ext cx="265204" cy="344007"/>
                <a:chOff x="8175428" y="2319832"/>
                <a:chExt cx="244310" cy="316905"/>
              </a:xfrm>
              <a:grpFill/>
            </p:grpSpPr>
            <p:sp>
              <p:nvSpPr>
                <p:cNvPr id="47" name="Freeform 321">
                  <a:extLst>
                    <a:ext uri="{FF2B5EF4-FFF2-40B4-BE49-F238E27FC236}">
                      <a16:creationId xmlns:a16="http://schemas.microsoft.com/office/drawing/2014/main" id="{4C1F5061-966D-4E45-AFF5-8C05F29B660E}"/>
                    </a:ext>
                  </a:extLst>
                </p:cNvPr>
                <p:cNvSpPr>
                  <a:spLocks/>
                </p:cNvSpPr>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48" name="Freeform 322">
                  <a:extLst>
                    <a:ext uri="{FF2B5EF4-FFF2-40B4-BE49-F238E27FC236}">
                      <a16:creationId xmlns:a16="http://schemas.microsoft.com/office/drawing/2014/main" id="{B3624840-4598-4148-AF06-9A3CB97597ED}"/>
                    </a:ext>
                  </a:extLst>
                </p:cNvPr>
                <p:cNvSpPr>
                  <a:spLocks noEditPoints="1"/>
                </p:cNvSpPr>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51" name="Freeform 323">
                  <a:extLst>
                    <a:ext uri="{FF2B5EF4-FFF2-40B4-BE49-F238E27FC236}">
                      <a16:creationId xmlns:a16="http://schemas.microsoft.com/office/drawing/2014/main" id="{E4E977D4-BA7C-4AE1-B7E7-B6350D01C58E}"/>
                    </a:ext>
                  </a:extLst>
                </p:cNvPr>
                <p:cNvSpPr>
                  <a:spLocks/>
                </p:cNvSpPr>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sp>
              <p:nvSpPr>
                <p:cNvPr id="52" name="Freeform 324">
                  <a:extLst>
                    <a:ext uri="{FF2B5EF4-FFF2-40B4-BE49-F238E27FC236}">
                      <a16:creationId xmlns:a16="http://schemas.microsoft.com/office/drawing/2014/main" id="{A070E1C2-9414-40A4-AEB7-2DF98A4ACA7A}"/>
                    </a:ext>
                  </a:extLst>
                </p:cNvPr>
                <p:cNvSpPr>
                  <a:spLocks/>
                </p:cNvSpPr>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ea"/>
                    <a:cs typeface="+mn-ea"/>
                    <a:sym typeface="+mn-lt"/>
                  </a:endParaRPr>
                </a:p>
              </p:txBody>
            </p:sp>
          </p:grpSp>
        </p:grpSp>
      </p:grpSp>
    </p:spTree>
    <p:extLst>
      <p:ext uri="{BB962C8B-B14F-4D97-AF65-F5344CB8AC3E}">
        <p14:creationId xmlns:p14="http://schemas.microsoft.com/office/powerpoint/2010/main" val="1906191747"/>
      </p:ext>
    </p:extLst>
  </p:cSld>
  <p:clrMapOvr>
    <a:masterClrMapping/>
  </p:clrMapOvr>
  <mc:AlternateContent xmlns:mc="http://schemas.openxmlformats.org/markup-compatibility/2006" xmlns:p14="http://schemas.microsoft.com/office/powerpoint/2010/main">
    <mc:Choice Requires="p14">
      <p:transition spd="slow" p14:dur="1600" advTm="71249">
        <p:blinds dir="vert"/>
      </p:transition>
    </mc:Choice>
    <mc:Fallback xmlns="">
      <p:transition spd="slow" advTm="71249">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1500"/>
                            </p:stCondLst>
                            <p:childTnLst>
                              <p:par>
                                <p:cTn id="11" presetID="2" presetClass="entr" presetSubtype="9"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0-#ppt_h/2"/>
                                          </p:val>
                                        </p:tav>
                                        <p:tav tm="100000">
                                          <p:val>
                                            <p:strVal val="#ppt_y"/>
                                          </p:val>
                                        </p:tav>
                                      </p:tavLst>
                                    </p:anim>
                                  </p:childTnLst>
                                </p:cTn>
                              </p:par>
                            </p:childTnLst>
                          </p:cTn>
                        </p:par>
                        <p:par>
                          <p:cTn id="15" fill="hold">
                            <p:stCondLst>
                              <p:cond delay="2000"/>
                            </p:stCondLst>
                            <p:childTnLst>
                              <p:par>
                                <p:cTn id="16" presetID="17" presetClass="entr" presetSubtype="10" fill="hold" grpId="0" nodeType="afterEffect">
                                  <p:stCondLst>
                                    <p:cond delay="0"/>
                                  </p:stCondLst>
                                  <p:iterate type="lt">
                                    <p:tmPct val="10000"/>
                                  </p:iterate>
                                  <p:childTnLst>
                                    <p:set>
                                      <p:cBhvr>
                                        <p:cTn id="17" dur="1" fill="hold">
                                          <p:stCondLst>
                                            <p:cond delay="0"/>
                                          </p:stCondLst>
                                        </p:cTn>
                                        <p:tgtEl>
                                          <p:spTgt spid="22"/>
                                        </p:tgtEl>
                                        <p:attrNameLst>
                                          <p:attrName>style.visibility</p:attrName>
                                        </p:attrNameLst>
                                      </p:cBhvr>
                                      <p:to>
                                        <p:strVal val="visible"/>
                                      </p:to>
                                    </p:set>
                                    <p:anim calcmode="lin" valueType="num">
                                      <p:cBhvr>
                                        <p:cTn id="18" dur="500" fill="hold"/>
                                        <p:tgtEl>
                                          <p:spTgt spid="22"/>
                                        </p:tgtEl>
                                        <p:attrNameLst>
                                          <p:attrName>ppt_w</p:attrName>
                                        </p:attrNameLst>
                                      </p:cBhvr>
                                      <p:tavLst>
                                        <p:tav tm="0">
                                          <p:val>
                                            <p:fltVal val="0"/>
                                          </p:val>
                                        </p:tav>
                                        <p:tav tm="100000">
                                          <p:val>
                                            <p:strVal val="#ppt_w"/>
                                          </p:val>
                                        </p:tav>
                                      </p:tavLst>
                                    </p:anim>
                                    <p:anim calcmode="lin" valueType="num">
                                      <p:cBhvr>
                                        <p:cTn id="19" dur="500" fill="hold"/>
                                        <p:tgtEl>
                                          <p:spTgt spid="22"/>
                                        </p:tgtEl>
                                        <p:attrNameLst>
                                          <p:attrName>ppt_h</p:attrName>
                                        </p:attrNameLst>
                                      </p:cBhvr>
                                      <p:tavLst>
                                        <p:tav tm="0">
                                          <p:val>
                                            <p:strVal val="#ppt_h"/>
                                          </p:val>
                                        </p:tav>
                                        <p:tav tm="100000">
                                          <p:val>
                                            <p:strVal val="#ppt_h"/>
                                          </p:val>
                                        </p:tav>
                                      </p:tavLst>
                                    </p:anim>
                                  </p:childTnLst>
                                </p:cTn>
                              </p:par>
                            </p:childTnLst>
                          </p:cTn>
                        </p:par>
                        <p:par>
                          <p:cTn id="20" fill="hold">
                            <p:stCondLst>
                              <p:cond delay="2650"/>
                            </p:stCondLst>
                            <p:childTnLst>
                              <p:par>
                                <p:cTn id="21" presetID="14" presetClass="entr" presetSubtype="10"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randombar(horizontal)">
                                      <p:cBhvr>
                                        <p:cTn id="23" dur="500"/>
                                        <p:tgtEl>
                                          <p:spTgt spid="23"/>
                                        </p:tgtEl>
                                      </p:cBhvr>
                                    </p:animEffect>
                                  </p:childTnLst>
                                </p:cTn>
                              </p:par>
                            </p:childTnLst>
                          </p:cTn>
                        </p:par>
                        <p:par>
                          <p:cTn id="24" fill="hold">
                            <p:stCondLst>
                              <p:cond delay="3150"/>
                            </p:stCondLst>
                            <p:childTnLst>
                              <p:par>
                                <p:cTn id="25" presetID="2" presetClass="entr" presetSubtype="3"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1+#ppt_w/2"/>
                                          </p:val>
                                        </p:tav>
                                        <p:tav tm="100000">
                                          <p:val>
                                            <p:strVal val="#ppt_x"/>
                                          </p:val>
                                        </p:tav>
                                      </p:tavLst>
                                    </p:anim>
                                    <p:anim calcmode="lin" valueType="num">
                                      <p:cBhvr additive="base">
                                        <p:cTn id="28" dur="500" fill="hold"/>
                                        <p:tgtEl>
                                          <p:spTgt spid="10"/>
                                        </p:tgtEl>
                                        <p:attrNameLst>
                                          <p:attrName>ppt_y</p:attrName>
                                        </p:attrNameLst>
                                      </p:cBhvr>
                                      <p:tavLst>
                                        <p:tav tm="0">
                                          <p:val>
                                            <p:strVal val="0-#ppt_h/2"/>
                                          </p:val>
                                        </p:tav>
                                        <p:tav tm="100000">
                                          <p:val>
                                            <p:strVal val="#ppt_y"/>
                                          </p:val>
                                        </p:tav>
                                      </p:tavLst>
                                    </p:anim>
                                  </p:childTnLst>
                                </p:cTn>
                              </p:par>
                            </p:childTnLst>
                          </p:cTn>
                        </p:par>
                        <p:par>
                          <p:cTn id="29" fill="hold">
                            <p:stCondLst>
                              <p:cond delay="3650"/>
                            </p:stCondLst>
                            <p:childTnLst>
                              <p:par>
                                <p:cTn id="30" presetID="2" presetClass="entr" presetSubtype="12" fill="hold" nodeType="after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fill="hold"/>
                                        <p:tgtEl>
                                          <p:spTgt spid="12"/>
                                        </p:tgtEl>
                                        <p:attrNameLst>
                                          <p:attrName>ppt_x</p:attrName>
                                        </p:attrNameLst>
                                      </p:cBhvr>
                                      <p:tavLst>
                                        <p:tav tm="0">
                                          <p:val>
                                            <p:strVal val="0-#ppt_w/2"/>
                                          </p:val>
                                        </p:tav>
                                        <p:tav tm="100000">
                                          <p:val>
                                            <p:strVal val="#ppt_x"/>
                                          </p:val>
                                        </p:tav>
                                      </p:tavLst>
                                    </p:anim>
                                    <p:anim calcmode="lin" valueType="num">
                                      <p:cBhvr additive="base">
                                        <p:cTn id="33" dur="500" fill="hold"/>
                                        <p:tgtEl>
                                          <p:spTgt spid="12"/>
                                        </p:tgtEl>
                                        <p:attrNameLst>
                                          <p:attrName>ppt_y</p:attrName>
                                        </p:attrNameLst>
                                      </p:cBhvr>
                                      <p:tavLst>
                                        <p:tav tm="0">
                                          <p:val>
                                            <p:strVal val="1+#ppt_h/2"/>
                                          </p:val>
                                        </p:tav>
                                        <p:tav tm="100000">
                                          <p:val>
                                            <p:strVal val="#ppt_y"/>
                                          </p:val>
                                        </p:tav>
                                      </p:tavLst>
                                    </p:anim>
                                  </p:childTnLst>
                                </p:cTn>
                              </p:par>
                            </p:childTnLst>
                          </p:cTn>
                        </p:par>
                        <p:par>
                          <p:cTn id="34" fill="hold">
                            <p:stCondLst>
                              <p:cond delay="4150"/>
                            </p:stCondLst>
                            <p:childTnLst>
                              <p:par>
                                <p:cTn id="35" presetID="2" presetClass="entr" presetSubtype="6" fill="hold" nodeType="after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1+#ppt_w/2"/>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par>
                          <p:cTn id="39" fill="hold">
                            <p:stCondLst>
                              <p:cond delay="4650"/>
                            </p:stCondLst>
                            <p:childTnLst>
                              <p:par>
                                <p:cTn id="40" presetID="17" presetClass="entr" presetSubtype="10" fill="hold" grpId="0" nodeType="afterEffect">
                                  <p:stCondLst>
                                    <p:cond delay="0"/>
                                  </p:stCondLst>
                                  <p:iterate type="lt">
                                    <p:tmPct val="10000"/>
                                  </p:iterate>
                                  <p:childTnLst>
                                    <p:set>
                                      <p:cBhvr>
                                        <p:cTn id="41" dur="1" fill="hold">
                                          <p:stCondLst>
                                            <p:cond delay="0"/>
                                          </p:stCondLst>
                                        </p:cTn>
                                        <p:tgtEl>
                                          <p:spTgt spid="38"/>
                                        </p:tgtEl>
                                        <p:attrNameLst>
                                          <p:attrName>style.visibility</p:attrName>
                                        </p:attrNameLst>
                                      </p:cBhvr>
                                      <p:to>
                                        <p:strVal val="visible"/>
                                      </p:to>
                                    </p:set>
                                    <p:anim calcmode="lin" valueType="num">
                                      <p:cBhvr>
                                        <p:cTn id="42" dur="500" fill="hold"/>
                                        <p:tgtEl>
                                          <p:spTgt spid="38"/>
                                        </p:tgtEl>
                                        <p:attrNameLst>
                                          <p:attrName>ppt_w</p:attrName>
                                        </p:attrNameLst>
                                      </p:cBhvr>
                                      <p:tavLst>
                                        <p:tav tm="0">
                                          <p:val>
                                            <p:fltVal val="0"/>
                                          </p:val>
                                        </p:tav>
                                        <p:tav tm="100000">
                                          <p:val>
                                            <p:strVal val="#ppt_w"/>
                                          </p:val>
                                        </p:tav>
                                      </p:tavLst>
                                    </p:anim>
                                    <p:anim calcmode="lin" valueType="num">
                                      <p:cBhvr>
                                        <p:cTn id="43" dur="500" fill="hold"/>
                                        <p:tgtEl>
                                          <p:spTgt spid="38"/>
                                        </p:tgtEl>
                                        <p:attrNameLst>
                                          <p:attrName>ppt_h</p:attrName>
                                        </p:attrNameLst>
                                      </p:cBhvr>
                                      <p:tavLst>
                                        <p:tav tm="0">
                                          <p:val>
                                            <p:strVal val="#ppt_h"/>
                                          </p:val>
                                        </p:tav>
                                        <p:tav tm="100000">
                                          <p:val>
                                            <p:strVal val="#ppt_h"/>
                                          </p:val>
                                        </p:tav>
                                      </p:tavLst>
                                    </p:anim>
                                  </p:childTnLst>
                                </p:cTn>
                              </p:par>
                            </p:childTnLst>
                          </p:cTn>
                        </p:par>
                        <p:par>
                          <p:cTn id="44" fill="hold">
                            <p:stCondLst>
                              <p:cond delay="5400"/>
                            </p:stCondLst>
                            <p:childTnLst>
                              <p:par>
                                <p:cTn id="45" presetID="14" presetClass="entr" presetSubtype="10" fill="hold" grpId="0" nodeType="afterEffect">
                                  <p:stCondLst>
                                    <p:cond delay="0"/>
                                  </p:stCondLst>
                                  <p:childTnLst>
                                    <p:set>
                                      <p:cBhvr>
                                        <p:cTn id="46" dur="1" fill="hold">
                                          <p:stCondLst>
                                            <p:cond delay="0"/>
                                          </p:stCondLst>
                                        </p:cTn>
                                        <p:tgtEl>
                                          <p:spTgt spid="70"/>
                                        </p:tgtEl>
                                        <p:attrNameLst>
                                          <p:attrName>style.visibility</p:attrName>
                                        </p:attrNameLst>
                                      </p:cBhvr>
                                      <p:to>
                                        <p:strVal val="visible"/>
                                      </p:to>
                                    </p:set>
                                    <p:animEffect transition="in" filter="randombar(horizontal)">
                                      <p:cBhvr>
                                        <p:cTn id="47" dur="500"/>
                                        <p:tgtEl>
                                          <p:spTgt spid="70"/>
                                        </p:tgtEl>
                                      </p:cBhvr>
                                    </p:animEffect>
                                  </p:childTnLst>
                                </p:cTn>
                              </p:par>
                            </p:childTnLst>
                          </p:cTn>
                        </p:par>
                        <p:par>
                          <p:cTn id="48" fill="hold">
                            <p:stCondLst>
                              <p:cond delay="5900"/>
                            </p:stCondLst>
                            <p:childTnLst>
                              <p:par>
                                <p:cTn id="49" presetID="2" presetClass="entr" presetSubtype="8" decel="100000" fill="hold" nodeType="afterEffect">
                                  <p:stCondLst>
                                    <p:cond delay="0"/>
                                  </p:stCondLst>
                                  <p:childTnLst>
                                    <p:set>
                                      <p:cBhvr>
                                        <p:cTn id="50" dur="1" fill="hold">
                                          <p:stCondLst>
                                            <p:cond delay="0"/>
                                          </p:stCondLst>
                                        </p:cTn>
                                        <p:tgtEl>
                                          <p:spTgt spid="40"/>
                                        </p:tgtEl>
                                        <p:attrNameLst>
                                          <p:attrName>style.visibility</p:attrName>
                                        </p:attrNameLst>
                                      </p:cBhvr>
                                      <p:to>
                                        <p:strVal val="visible"/>
                                      </p:to>
                                    </p:set>
                                    <p:anim calcmode="lin" valueType="num">
                                      <p:cBhvr additive="base">
                                        <p:cTn id="51" dur="500" fill="hold"/>
                                        <p:tgtEl>
                                          <p:spTgt spid="40"/>
                                        </p:tgtEl>
                                        <p:attrNameLst>
                                          <p:attrName>ppt_x</p:attrName>
                                        </p:attrNameLst>
                                      </p:cBhvr>
                                      <p:tavLst>
                                        <p:tav tm="0">
                                          <p:val>
                                            <p:strVal val="0-#ppt_w/2"/>
                                          </p:val>
                                        </p:tav>
                                        <p:tav tm="100000">
                                          <p:val>
                                            <p:strVal val="#ppt_x"/>
                                          </p:val>
                                        </p:tav>
                                      </p:tavLst>
                                    </p:anim>
                                    <p:anim calcmode="lin" valueType="num">
                                      <p:cBhvr additive="base">
                                        <p:cTn id="52"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2" grpId="0"/>
      <p:bldP spid="23" grpId="0"/>
      <p:bldP spid="38" grpId="0"/>
      <p:bldP spid="7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26D6C0BB-2FF5-48F2-BE9D-5AFDCD1692C8"/>
  <p:tag name="ISPRING_SCORM_RATE_SLIDES" val="1"/>
  <p:tag name="ISPRINGONLINEFOLDERID" val="0"/>
  <p:tag name="ISPRINGONLINEFOLDERPATH" val="Content List"/>
  <p:tag name="ISPRINGCLOUDFOLDERID" val="0"/>
  <p:tag name="ISPRINGCLOUDFOLDERPATH" val="Repository"/>
  <p:tag name="ISPRING_PLAYERS_CUSTOMIZATION" val="UEsDBBQAAgAIANqk9Eg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DapPRI4pBfM/UEAADeEAAALgAAAHVuaXZlcnNhbC9jdXN0b21fcHJlc2V0cy8wL2NvbW1vbl9tZXNzYWdlcy5sbme9WF1PGlkYvvdXEJImuxdr203a9EIxAxxx0mHGzgxq9yMTsxpjYjEpu5tegoqiqJB16yd1gbWICPjRiIjo/pjlzJm56l/YdxhAxLoz0272gouDPs/7/Zz30NP35tWU7dfx14HJaX+v/XH3I7tt3P/T9Nikf6LX7hP7v3lmtwV+HvWPjU5N+8d77f5pu63P0dUzNeqf+GV0YtzR1WWz9bwaDwTgEHDA4eZomxzrtQ86JRfnHaTYlxLDeTjJSXvsDhzO41hZzm4puWXbD6+/+vbpszePnzz9uudhA2qCSPBSDNNBVSd68siYhxV5jpGADDESi0ZEu6NWjtbKQTUZsoTlfCJDswjc2NsnpRNL2EEeDWl2l8zZ9fE8YkVJYGg3kmhBYjmxnhAGichtd8gzWfxXWE1GlP0gSURxOKvOZuWlt/jqhCwuyIsryuwVuaiSyrKBITfnpWhW4pEg8rRLpDkWojteqZVXlLPzj9VlcpzCyRN8WSGHUSUYxuenpLRGMiG5kNZNN/4hvI+LF38HZ4zM8dQwzXokkeMYQUKsu/mN3UHO4vK7P8hFDifWrbHwlIB4yMlBimwX5bWMdbTUaC4tiziSU7f2LHEM0J4BBj6i5oaym8bhRVKYt0QxiCDxxiDoCcRDRwnCMMdDHyjVMg6/x0fzJF3Vqy7n0kpmXa+KnPtdTkUMKGnWxUGzucQ2Wp0QmkAu/EnSFQMGLxIEyoMkJzcCfQroeMYCgnsOgacruLhtAfQSCVDwzSMDCEsN0R5K62pthppN3hygWA7yhQubOLZeu4jixRWtuxNRNbRKtudaw2TJhIBe+KBGNMW0zWjt+h0J76vJeVyJkWBMyVyZJQfRcCG31iUvfPR3Uj9FM8gtQdu4uWFJrCsZWNGGNX2IwyElewJRqMFTGFy8kyQzFfirnMipwW0ICiduFML2oKEsrBuNPOgGWdJCLufVgw1rLt3SpTue6fHjcARvbigHmfs9sLV7YEG+PuGN1sX3unI3E+bc0NNq2hnBhViKp7n7KkbmUvKHt+3UHRXDxWU5Egc/ST5/O1O4etbyXfcW5Fo5OLHum9XSmXYFXy//F7kzLKbmnOU8faZzgq68Thr0TVnI4ZkPpjEIbliQA3XnEhfi6uxZ7bJkGkuz/WBQV3O4fpUPC0p2yTSa5ZoEc6nP5RiClLa7YFa3GvBh5BRoEVYmUjolh1sGuPoQ61W8p+T1erfPp7qTVtejcmGvveAGZtq2nVu3ikiLjLbdHa+CRsNlAKqqbsVxpGTM5/OiZtT6ZdDpv5IJ4etd6EQ5n7p7ydSuVshVEQLB+1E5lMbXB429amO17wuM6/G0ExqQtYbvX4vQmrv6RHXUoRWT8TYoIIp3DUguinUhbf+KrculiDkMtLYWOCMKEkM5NbR8+pucWCQ7ZZLPqMkw2SmaY9LXczfqp4CtGWo8gY+j3d3d5ig6PamjtX12N/Gxum2FA+ZV0z3U4voez2wp2csfDUhEynkbp8NMoBpvmhbOzMtGpKHh/q8nQ72JG1WiRJFyDXihz2H9AyGTK3ELaC/FPwdJqi/cUKWsliF8/h6Hzy2Q1LNsNr9tOGtvx3bkl90GWrQiPShRbnf9JQ0X0eWuvLYE9yBeSmqPh7YntUku1wDFgmR20JHzrFI9skBXv1qaGgMDrZ9vjfMn5Lx1CDi6unoe3vw08Q9QSwMEFAACAAgA2qT0SKRrvlwGBQAA2BAAAC4AAAB1bml2ZXJzYWwvY3VzdG9tX3ByZXNldHMvMS9jb21tb25fbWVzc2FnZXMubG5nvVhdT9tWGL7nV0SRKm0Xo+2kVr2AICc5gFXHprYDdB+y0EAIiQapbFMvE0ogJNBkorR8hC7mKxkFp8AoIQnwY5pzjnPVv7DXdoAAZba1qRe5OIHneb+f8560dbx4Nur5fej5+MhYpN17v/We1zMU+WVscCQy3O4Ny53fPfJ6xn8diAwOjI5Fhtq9kTGvp8PX0jY6EBn+bWB4yNfS4vG0PRsaH4fDuA8Ol0fPyGC7t8evBIRQD8M/VTihS1D8bJfXh+M7OF0ihSV9e9bz0/Nvvn/46MX9Bw+/bbvbgDogkkIMx12jMoke3LPn4WVR4BQgQ5zCo37Z66uVUrVStK4eusIKYZljeQRubORped8VtkdEvYbdpDO7YVFEvKxIHBtECispvCCbCeGQjIJeH5ko4LN4Xa3o+QmaTeF4of6yQJIL+GSPzkyTmTn95Qmt5Gll18ZQUAgxLK+ISJJFNiCzAg/RFY9rpTn98OhzdZZqUZLcxJUyfZ/So3F8tE8raboVI7trlunGP0zFsXb8KTphZ05k+li+S5EFgZMUxAfPv/H6aGWerP5JK4t45dQdi8hISISc/KXSZY3Mb7lHK43mMrKIE7n60oYrjm62q5uDj2y4oc/lcXyG7rx2RdGDIPH2IOgJJEJHSVKfIEIf6KfzOL6Ji1M0F7OqTtajen7KqgpR14masKFk+YAAzRaQm2gtQmgCsrtOVc2GIYQkielCil/ohz4FdGbLBUJ4DIGrGtaWXYCeIgkKvli0gfBML9vFGF1tzNB5k58PUHob8oV3F3H6Te04hWfmjO7OpvSzabo8eTFMrkxI6EkYasQyXNOM1k5XaTxfV8u4nCaHaT2fcEoOohFAQaNLnoTZH5ROhuVQUIG2CQp9imwqGVgxhnXtPY7HdK0EUehnKzC4eCVXK5XhryS7XY8uQ1A4e6kQnjsNZeGDqP9OK8iSEfJhqr49686lK7p0wzMrfhxP4A+renHhdg88zR64kK8veGN08a2u3MyEMzestDp2RgognhFZ4baKkbc5crDQTH2tYlibJYkM+El3dq5mCldzF75b3oJc68VV9765LZ1jV3Dm1f+RO9tifk3nJEt5/Szomz69XavmHGMQ3LAgB/UJjWp7jlEs3wmm6AcV5/bg4tUPpvVC0jGaFxoERqdVX9ONMnDUzlQSKzrm6IVkNrvgVLEa8D7kl1gZliV68gdejdrgzPG16ndLsc2JuDKZWxVcjZLdjeZS25hp2nOu3CcyK3PGXlesgjrDNQB6Wl/K4MRHe75wCJ1HbV0D1/3Xt2K1yivoQbKj3rxeaidz9ESDQHA+RWJreGOusVFl3nb8B+NWPM2ENmQXY/evRYCJs5TJnKVrdbiIyX4PlBAjBrqVAMMHkLF5pd+QjwlnGGhtI3BOlhSO8Rtosq+S7AxdKdGdrbp6TFc0Z0zWYh5EnQywnYeaydK/11pbW51RXPfERBub7Lvs5+qyGw6YV0Px0AXXj3hjmhwUfrYhkRn/VZwFc4BqvGYucQ7eNDILDfe1HgtmEzeqxMgyE+gOQZ/D4qcfTpJyxgU6xIiPQZLMVRuqlDMyhI82cfzIBYmZZaf5bcK5ezU2I2/cBmb6jNvgcFLX7JTciFZmexQmGDTf0HAFVd6R+SQ+ncXJnPFsaHpMO+QKdDM8SOY1OnpU0KtFF3Tm1XKuMTDQ1vnKOH9Bzi8O476Wlra7lz9K/ANQSwMEFAACAAgA2qT0SBh3p4QHBQAA3hAAAC4AAAB1bml2ZXJzYWwvY3VzdG9tX3ByZXNldHMvMi9jb21tb25fbWVzc2FnZXMubG5nvVhdTyJXGL73VxCSTdqLurtNdrMXihngiJMdZtyZ8WP7kYmpxpi4mCxts5f4gaKokNr1k7VCFREVv4oiov0x5Zwzc7V/oe8wgIhrZ2bb9IKLgz7P+/2c99DW8e7NqOPnobfBkbFAu/Np6xOnYyjww9jgSGC43dkjd371wukI/jgQGBwYHQsMtTsDY05Hh6ulbXQgMPzTwPCQq6XF4Wh7MxQMwiHogsPt0TEy2O7sdisewd/N8K8VTvAJipv1OV04fIBjBZJZU7Pzju/efvH18xfvnj57/mXb4yrUApHkZziuiapC9OyJOQ8viwKnABniFB71y05XuRAtF0JaMm8LK/TIHMsjcGN7lxZPbWG7RdSr252zZrdHFBEvKxLHepHCSgovyJWEcEhGXqeLTGTwn2FtK6LuhmgiisMZbTJD5t7j6xM6O0NmF9TJa3pZosV5E0Newc+wvCIiSRZZj8wKPER3vFAuLKj5i4+leXqcxFsn+KpI96NqKIwvTun5Ek2Pk8OUYbr6D+FdnLv8KzRhZk5k+ljep8iCwEkK4r21b5wumo+TD7/RyyxOLNtjERkJiZCTvSRdz5GltH20Um0uPYs4ktXWtm1xdLG+Lg4+su6GupnC4Vl6OG2LohtB4s1B0BNIhI6SpD5BhD5QSwUc3sFH0zRVMqpOsik1vWxUhWR/JcmICSXLewRoNo/cQGsQQhOQw99pqmjC4EeSxPiQ4hb6oU8BHU/bQAgvIfBUEefWbYBeIwkKvnpkAuGZXtbH6F2tz1CtyWsDFMtCvvDhKo4tly+jeHZB7+5EVBtfpOtT9WGyZUJCr3qgRizDNcxo+eYDDe9qW9O4GKOhmJq+tkoOouFBXr1LXvWw3yidDMshrwJt4xX6FLmiZGBFH9bUPg6Pq5kTiEILncLg4o0tOlGEv5JEVgutQ1A4casQjkdVZeG9qP9RK8iSHnLhQNtbsefSHV2655kRPw5H8OqKupd+2ANHowc25OsT3uhd/KAr9zNhzQ0jrZadkTyIZ0RWeKhidCpJzt43UjdVDOfmSSQOftKDg7uZwqV83XfDW5Brde/Evm92S2fZFXwz/1/kzrSYunO28/SZzkmG8rpZ0Dd1JosnzixjENywIAfaxhU+jGuT+fLVuWUsy3eCQUPN4fpVz2bUzJxlNC/UCKaSn8vRCyltdMGqblXhfcgtsTKsTPT8lO6vmeAqQ2xU8YGSV+rdOJ/aRkpbjpLD7caCm5hp2Hbu3CoyK3P6dne8CBoNlwGoqrYWx5Fzc74eP6pFbVwGzf6r6XF8swmdSA6S9y+Z8vUCvc5BIHg3SsZT+GavuletLHb8C+NGPI2EJmT14fvHItTnrjJRTXWox2S+DUqIET1diofhPUjfv2LL5DxiDQOtrQfOyZLCMW4dTU6TJDFLNwr0IK0lL+lGzhqTsZ57UScDbLVQ4wn6R6q1tdUaRbMnFTS9WiKbiY+ldTscMK+67qE617d4e4acZb43IZEZ912cAbOAqr5pbnEWXjYyCw33fz0ZKk1crRIjy4ynyw99Duufmp8ixbgNtJ8RX4IkVRZuqNKWniF8sYPDFzZIKlm2mt8GnL23YyPy3m2QC5G5HV3J81NqzmwF1qOV2W6F8XorL2m4iK42ydIc3IN4bkt/PDQ8qS1yeboYHiSziY5eZNTSkQ26ytVS0xgYaONcH+dfYJw/Ief1Q9DV0tL2+Panib8BUEsDBBQAAgAIANqk9EiqiTkF8QMAACwRAAAnAAAAdW5pdmVyc2FsL2ZsYXNoX3B1Ymxpc2hpbmdfc2V0dGluZ3MueG1s1VjvbtpIEP/OU6x86sdi0iZNigxRlBgFlQAF567V6RQt9oC3We+63jWUfurT9MHuSW7WCwQKaU17nHJCEXh25jf/Z7zxzj8lnEwhU0yKhnNUrTkERCgjJiYN5zZoPT9ziNJURJRLAQ1HSIecNytemo84U/EQtEZWRRBGqHqqG06sdVp33dlsVmUqzcyp5LlGfFUNZeKmGSgQGjI35XSOX3qegnIWCCUA8C+RYiHWrFQI8SzSjYxyDoRFaLlgxinKW5yq2HEt24iG95NM5iK6lFxmJJuMGs5vZxfms+SxUFcsAWFioppINGRdp1HEjBWUD9lnIDGwSYzmnh47ZMYiHTecl7UXBgbZ3W2YAtz6Tg3MpcQgCL3AT0DTiGpqH61CDZ+0WhIsKZoLmrAwwBNiAtBwroK7Yad95d91e4E/vLsObjrWhj2EAv9dsIdQ0A46/j78ZeGv3/f9QafdfXMX9HqdoN1/kMKIbgTEczcj5mFkZZ6FsAqYp+M8GQnKOBbpN2FUoLHMOc0mEMgWwyyOKVfgkA8pTN7mlDM9x26oYTfcA6QXKoVQD0zaGo7OcnAe4CwgGoa5XNXEyetVTZyebbjuWu0Pbu200qNa0zDG4kFaYZrnrpOWbGMpNlwzz2QkebRyCJIRRF2awFpPDO+ZaCHnkUPGmASOrl5kjHKHMI2uhythlY+UZrrovdY6J0EsHBJAboZboQhjmqmNiK+ibgo/bP7ZlRrUXzYUlvQY6x8y5xGZy5xwdg9ES4JpzhP8FQNZbyYyzmRSULHfNVGcoXFTBjOIzssoeo8qkhwlcbikHLTV8DFnn8kIxjJDXKBTHEVIZ8riV/cCTqlSD6B0aeMz2yLt7pX/7plxkEZTKsI9wbE2IEn1QfDpnAipl3IYjpDmCoqkRCwqzsr4Vv35NCiW5Nym+d9Oxhr0AVNyGC37JOaHFpRWG9Np0YimuQpobEGGKbGYeBDiZGEih7KAIRVECj4nNMTprUxbT5nMFVJsA1to9fMWWnnCRPE0wSmIGrMIslKQtaMXL49PXp2eva5X3b+/fH3+XaHFXutzatTZxXb56OIsJ/XN+vyB0HeW6JZsS2aJKdRoS+nuF4PFAtse8Z5rVs/uTVQszKe4iIb+xeDymgz84W0nGNbLFENXYt/pMMZyGpv3yDIyvdsA0+GXgjdRL8PYH/i/lwLEBJbqm3Jqu71SDr8pwzWwm7y/tsVLmYCTf2InGc5+zhKG5fu/6OPHWurXR8B/0sa/9EJpZ8CB2hhoFsaY0YNVwZMfk4cM71OKmH1aXQE37nyeu/N2bU4SJliCcTTvAasrefPkuIa3yJ1HlQqibf6Ho1n5B1BLAwQUAAIACADapPRILKqJ27ECAABUCgAAIQAAAHVuaXZlcnNhbC9mbGFzaF9za2luX3NldHRpbmdzLnhtbJVWbU/bMBD+vl9Rdd8Jey2TTCUonYTEBhqI705yTaw6dmQ7Zf338yux26TNekKq757Hd763guSWsOWH2QwVnHLxDEoRVkmjCboZKa/neacUZxcFZwqYumBcNJjOlx9/2g/KLPIci+9ATOVscAG9m4X9TKF4H98WRsYIBW9azPYPvOIXOS62leAdK8+GVu9bEJSwrUZe/lis1qMOKJHqXkGTxLS+MjKN0gqQEkxI39dGzrIozoEGT5f2M5HTuzr9+gPajkiiLO3mk5ExWosrSJN8dWNkHM/07WlVFkZOExT8VRr65bORUSjFexDp5XdfjYwyeNu1/9MjreCVSWjKOV3Edw7luNTjZ6K6NHKWYB5kHJ2tgk+PfetdBPJf47lHZlwFp08mrwcLwRQ9p7BUogOUhZOzyZq/PXZKzwcsN5hKDYhVPehJB/2EOxmuSXU97g+8EVZGIK/oEa+cdg2sXLwRMNX3+NXq1q6KOL53XRSggJ1XRhH2yh75W6f1CBkpe+QzJSU8Mro/gh9aHCeU+Bb7Yp7OvrYCw/oY8hVOwWo8PZjBlZFrrwiYhpewlCacF9KAqRrKrM6FlB3FhBjekQorwtkvg8v39jESZQcG32nDfYUUURSG2s3GqJd0XC97TrvRW9N2dD8K/ePceab0Dr+eY6VwUTf6R0nOZ553Pbf3zLNhilmTGg/inm34VFKDxRbEC+d0sh/GFUwGczdcY3CURVlA2XCekb9kqACsa3IQa103AqFxUp3D1aSqqf5TrwTeoEwJI0bHVLW+jmHy3peRwjcBYFHUoWvdwVmajipCYQdh9iOFffDYy5DUXTrWcDfqATYqbjmvmdSTflX0rRLjUsMA4VXHNcxwlvNbWOFc2pclkx+WcD/6yVoO28y0XuzdKXwrJTdr+3EKtdL8N/kPUEsDBBQAAgAIANqk9EiYwI4lxwMAAD0QAAAmAAAAdW5pdmVyc2FsL2h0bWxfcHVibGlzaGluZ19zZXR0aW5ncy54bWzVV21vGjkQ/s6vsPbUj2WTvlxStBBFyUZBpcDBpi86nSKzHlhfvPZ27YXST/dr7ofdL7kxBhJKkpo2ae+EIrLjmWdmnpnxsNHRp1yQKZSaK9kM9ut7AQGZKsblpBlcJGdPDwOiDZWMCiWhGUgVkKNWLSqqkeA6G4IxqKoJwkjdKEwzyIwpGmE4m83qXBelPVWiMoiv66nKw6IEDdJAGRaCzvHLzAvQwRLBAwD/ciWXZq1ajZDIIb1RrBJAOMPIJbdJUXFuchGETmtE06tJqSrJTpRQJSkno2bwy+Gx/ax0HNIpz0FaSnQLhVZsGpQxboOgYsg/A8mATzKM9uBFQGacmawZPN97ZmFQPdyGWYC71KmFOVHIgTRL/BwMZdRQ9+gcGvhk9ErgRGwuac7TBE+Izb8ZnCaXw077NL7s9pJ4eHmevOm4GHYwSuL3yQ5GSTvpxLvo+8Kff+jHg067+/oy6fU6Sbt/bYWMbhAShZuMRcisqsoU1oRFJqvykaRcYI9+QaMGg10uaDmBRJ1xrOKYCg0B+bOAyW8VFdzMcRj2cBiuAIpjXUBqBrZszcCUFQTXcA4QA8Narnvi5at1TxwcbqQeOu/Xad0aZUSNoWmGzYOyRWhReFO0UhsruZGafSYjJdg6oTGyLDCX45JTERBuMLd0fWosA+aMC+Tf2u7Xx9JsJZdmtNQbHK55tK2ctn7vKgP6D5ecE92l+k5VgpG5qojgV0CMIli4Ksf/MiA3x4OMS5UvpIJqQ7TgDMiUwwzYkY+jD+gir9ASb4tCgHEePlb8MxnBWJWIC3SKdwvKuXb49Z2AC6r1NShdxfjENX27exq/f2ITpGxKZbojOFYb8sI8Cj6dE6nMyg7pSGmlYVEUxtnizCe3+reXQfO8Eq7MD12MG9CPWJLH8bJLYb4agbfbjE4Xg2iHawGNI8ixJA4TD1K8GbiswBcwpZIoKeaEpngfazvWU64qjRI3wA5af3uEzp5wuXia4KpHjyWD0gtyb//Z8xcvfz04fNWoh//89ffTe42Wm6ovqHXnVtXJnavQz+qLhfgVo3vW4pbtmSpz26hsy+ntq365krav+Ci0C+H23bJYgT9mtQzj48HJORnEw4tOMmz4lLercJJMmmGDjO1vPR+b3kWCBMde8JZHH8X+IH7rBYgl8ZoEP7fdnlfCr320Bm4392/sZa8Q8C6fuLsJb3PBc44N+b+YzLuG5PuH+ocM5v0/+tzYPtRgAi3TDGv0aHX9+VfZgxL2X+LAPa1fpTbenaLw1rfUGso3X/lbtX8BUEsDBBQAAgAIANqk9Ej4YrFrhAEAAP8FAAAfAAAAdW5pdmVyc2FsL2h0bWxfc2tpbl9zZXR0aW5ncy5qc42UTW/CMAyG7/yKqrtOiH2W7YYGkyZxmLTdph1CMaUiTaIk7egQ/3045aNp3UF8ad4+fR27cja9YLfCOAyeg417dvt3f+80QM3qHK59nXfoGeqh4ekcPtMMeCogbCDF4dOjvD0RlHEonOms/EBbU/MLJb5ZMG7quCIsNKEZQisI7YfQ1lTiX6+yfVVVRbU2z3JrpejHUlgQti+kzphjwqtXt+oFNmBZgD6DLlgMnmnkVhd5cnyIMOpcLDPFRDmViezPWLxKtMzFvCv/slSgdz98VQGDp+hl4tnx1Ng3C1kz8WSI0U0qDcbAPu/jBIOEOZsBr/kO3PoH9YzbBTXoIjWpPdCjG4w6rVgCrS4NRxg+JnZerW5GGG3OwtpWxN0thkdwVoJuWY3vMTxQqlxd8AOVlgl2pIW2e35EuWTzVCT71AMMksPDom1X906FuuOPQ2+EZGOElsREZl0XxwVTb8nBNY2sU2rmOSUKSpREYkWBBXka27xGcP8VfJ87S3EUK7ve9g9QSwMEFAACAAgA2qT0SHTznTAtAQAAPgMAABoAAAB1bml2ZXJzYWwvaTE4bl9wcmVzZXRzLnhtbJ1SPU7DMBTecwrLEwzEDVMVJemAhMTG0M5RcNzUyHmO/BwCGxsHQOIWMLNwmwqugSOnVSuBEnWw5Gd/P37fc7J4rBV5EAalhpRG4YwSAVyXEqqUrpbXF3NK0BZQFkqDSCloShZZkMhoDrdGoLBInARgSjfWNjFjXdeFEhvjFFCr1jphDLmumVu1BtYzWeOp1HNjeRJ7OKNZEBCS3LVS2RvI3N5VHkLQ8JT2nJxDKGGtKfsPUIoRgBhTEDgCWJsRwH0zAjDtASBh+577irdodX3MhKJ2Q1uaopR9lIUiVxsJ7oqccd08nVMPdwQZ+zS9mdfKd0HPhqjzWiAWlWtUQbV/5TCPv5x/Pp63X6/bz/fvt5eJXtGpXiuw0ipRTvS5nOqTsF2yQcIO/n0W/AJQSwMEFAACAAgA2qT0SJtte1tgAAAAZQAAABwAAAB1bml2ZXJzYWwvbG9jYWxfc2V0dGluZ3MueG1sDco7DoMwDADQnVNY3ltg60BgY2QBDmAFCyH5g0iEyu3J9obXDX8VuPlKh1vA9tsgsEXfDtsDrsv4+SGkTLaRuHFAc4ShrzrxSDJzziUmOIUevhbWgswTaZnRVdmw7qsX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Nqk9EgTLnxpzQ0AAGBkAAApAAAAdW5pdmVyc2FsL3NraW5fY3VzdG9taXphdGlvbl9zZXR0aW5ncy54bWztXetv29YV/96/grBRoAMGW29Zg6KBIqlEqCy5kpK0GwaBlm5sIhTpUZQTF/7gpHHzboJlTZvEzWIvdRw3cZtkeTmP/i9bKEqf+i/sXJKSSL1MSm7RFjRhI7q859xzz/ven41EK8c5gapWZLHMfcrKnCjkkCxzwlwl9h5BRIsiL0ozEqogWRuwDhECW0YHxg4LMifzqDRGVGRWKLFS6cDYMZavoDGdpElEcPBitirLojBRFAUZCfKEIEpllh8jFlm+CqwS2tfY5N6E4iKSHJAdY4uoc7Gw9rUnlWWlYBg/PWmKYnmBFZZS4pw4McsWj89JYlUo2ZFxfmkBSTwnHG9NjoQppvcqPFeRkzIq95CNmcKPDaoFsF4FtUULMfgZTMizs4i3ruexQ9G51gA1dFAuchVONlGSXvz0pFxg51AvnYcSJO3rRyLAGr3sFMbPABoZnZRbs/0+/PSezbNLSOq1BB3AT28icaG64NB9FiRxDmu5pwb6m7ZFxotsCSK+LZ4HP4Np8ObwcnasY1GYtnW6OS86aUonfRMMzUrHiTiQEx8UxYWlP+xDovGG/FTI6zjR+ALBqUjcaaKZClP+BO0s0cQjdLwPzX4mGl8kRMZ9TjMNHWKovYK4Z6YZoL9BmSbgD8SD4V823QQDoXgk4Cjd+D3+SMBhuvExIX8kaDfdDFB8/3TjpX0Jf+IXSTe+iD/oTzhLN3aW6ko3A0LKmm4sntOVbiwDppbnKCeUxBNJ4ZhoEDYTDoXfVmIeQpeamAqTU/QUfArEAz4iHGB8zBRBM0GwEhHx0xE/Be+gBlHRyQ4WOl8JFSHJ9OYanbS87SZIChUkyUmhhE7G/NbZ5lfWHRyUQP0wrxILBfCz3Fx1WS9LRMALLQ6z7CP9fn+IoIK0l/Ysh8ORMOklGE8g6PEvx6dw2SO8waA3Elr2hn1BP3xKRELAJcBEQkQgHAj46GUf4wNqgiTjtI9aDvsjXi8JqzFTEWo5kYiHPR7C6/X6A/RyMORPxD0EzPYDD9I/hRXop/1xf2iZjJPeKT+RoBLxRGCZoZkQFSSmIHA8nuVAPO73eNrKbe/OrK72qO3tNNW5B8OeJuj5tu1tVueKFquSBJPzqAxeLiOj5kGSLyNBd1yYghv05oxWJ24ZbUUCpo+pp36on39c21qvffNjdFIbskSKucu3WTpj47qfGLuwQ6klcQd05uIZG9f7c7tkxlp6gz6IqE/5tCNmu37Gxj1ajz5odo8CGhvXm3T7ZM2CFhvXWzlblKYSCoJqXw7o2kvurZE+RTQ2rveDg0g7q2hsfIrEz2CajjIKMmr9+t5EWlmIjesN+8DpXYU0Nq6nxoFUnZXUjvZ6lVI7hu6qpSCh1rTbImoVUztWMtSmt+0dE42PnbkkWoZVwLjm5GIMaSxn4gUqMz1Dpj8ppDIHM4V48uBYTFl9oFx5Udu6Ud++RHzgC02d9AZDf4hOGoQ2WeWmyVSqF7Ogxx6vdD6bSRWAIZMqpJmP82Oxdy8uvnux0lh/6pg+czifSqYZEOfuPXX3sWP6mSxzBK9/wf76h7NZJp0v5FJJmikkc4V0Jq8pKMXkGXosVju9pfy42rhzrn5vRV27qKxuNT7bql34UnnzSD1/tnb+cv2zN+rL1+ruJRuL0ZlpMpkuZJlcPpuk8slMGnb6w+V3Ly7Xnz7/6fUl9Yd15c4j5dWu+t3F+sqq8vyx+uyaunmq9nBDX96YsHpP2Xn5v5XTdpbMkkeT6YOFfCaTyhWYNN0cGYupT6/WvvmX+nJbWbvunFOWzDFZ0M/9dfXmTu3a5nAcCobzYa0q57YbN+465nMoefBQCr7zWJz67Q1l9bz68HPHbGYYMIY9QvAXJgsel8sdzWTBR+qvXyir3yrff65uvNY9ora9Ud+8rlurtv3P2vo5G2yTaSoDzkjlTax1puAgtYf/Vjd2bXCZZnI58iBTiGc+Bl8GDlc3HVJlPgRFbOwqOzcdEn7C5MAhvv7eBlmaPJI8SOIIwDHXDIhmwF3ZBh0qD79Wrlx/9/Kicv4yjoS1i41TX6g3z7SCz/EyOeajw2C7JJkyxfW7t9+oq/cadz5Xdq+oK1fqm2+cLAAJh2Jo7EUfHU7+pZAgkymGLoBb0ZmjhbyWDWElHOAb3ymrp+pbj2A3jZXHEOzKrTvq6V14W1vbbqzchM0pa+3MQrxvZKQ0zXz8/gSkNLz1Fw8a979yLpYlp3VJp+tBWT2nfP1V/f5mfykIsxQOU18PibCX9xWnWyP2RNHV60igHMWkyWwy08966pn12pMvzew7rKfsXKqduwqyqg8eWDWmvH7akl+XGNJ9/f6j4eRzakbb4ihvL+2XDvc0LBbQsb5GEDCnZ+t4EnJh/ey2cvqJIzoGKjaki8atV8rDq43Pnr579cwRfTKdgIX1SgAlvf7kbH3rgiMO6UyTyZn1UfgcATWbRXGS4wwWR5l4LpmH9kx99lj97oYNWi3YdQv3cQfNF8xx3Li10bh+sfbwrtkZbCxl6qosVSmfzKdwR/nDF5DboZBAJm7cuKqce2aP5+FppqkBvZB07qO+eUp5exu8tfZgvbtIvXtzWX2zAxtS7l2sndpQ3t43erivvvjziALo+zIztcGwFagDjdKKUS36OuzS2pu9DjTHkFnqUIEi0xSDe70r12vPztmnA/fHSkjlc4UUGcccao/Xa2vn1Vsv1AebjfWX6q0d+9z0YwLNJEjg2Nz21TX1PxsTExP22XRKpHFQX12r3V776fVNp3wgvnHeZFr8/qrcPVt7svU3G4zyZNxKq5PapDTOW21am6eufBKc8pc8xmjObliPzOdJ6tA0xAO0m/WnZ2q7Vx1ymCazH0I60xp/sN4drDHl+bfK6nOHjDTNO9G5idb5WddM3VVhdlZqF77FleHpmfqOnRYc7z6fnCmQNK3dBECRe3W7du0C1Frlwh18oDFdCTjgRx0i05B6O1iqz7fqr793yFIrWc0cBYlA/9xKA/+ANNCnPLQG2lcsPLskVmXLjY0gSyI/g++6ui93YQK+mpvlUUyWqig62fxknlGZF09kqjLPCSimwarRSfNQ59QZkGGGrVaaLK1jnbOz6AQnlExTjYHOeUdEvlpGlL4b03TreCcVRcW1q2Cz3K2xLsEltGi8MkneHuycn0Yn5a75psHO+TmeK6GMwC91EXW+MVM2r+firGQet2M5mIMEFgab+m1+ss7BEqTwNW3FJJIxYJ1ZFksoVsHC5rkywtYHF8RjZoEn+0gcFdhFbk77XaJpTDO7pG27gmEIy4u2804O9t6o9vtF/V1b24c4J5qtr3125v86mtCpC32UkJcW0IExVpbZ4nwZYztjhMHjwBhm2YYie9HhK3UgQhJGfRxRllnpOJLyosg7W1EQZWSm0H9PYiCJqAf6YKLoZJeaopOD7BM12PY3n1AtzyKJAQ/gUNM1rWPm2fPc3DwP3/IRDp1AJStZn5dmenkeWAss14oC04DFqRArFeebkaJ/ML8vV3mZ49EiamYp04BJNYN3H61AZAx2bFJOoWOy2bWNEccRYKS5tiOaZ1tf9CU7AvKK1rRpfuEs4GR2tqJtvkeisleImhkaO7t5qj5gcdsei8HcfuqPTporLCSoHlirbQDW+LUlF4d1cVgXh3VxWBeHdXFYF4d1cVgXh3VxWBeHdXFYF4d1cVgXh3VxWBeHdXFYF4d1cVgXh3VxWBeHdXHY3zcOa8xxgVgXiP1NAbHtkP2N4bADAu73DMTqf0jrYq8u9upiry72+qvGXik9Kgkclu+Nir2amY2KveKfw8Ouxj+GxF3xz32AXD8Rq8Q8u4gIWYS2Cp0g5HlEQH7mJERoHTZ+gXM2J2g9xDCoa06UpKU/apzZqjwP3jPPVogSV9FOAdqy4CPae6MP1ZpwAjd+8xzMFMssJ0yMBsAyQomgJRavNDT+ykhsBUmjgK8aB4Lk+dGQ10PNNnIIaTTsdQaXfsfYK4M7KYIlFthK5YQolSxOYzbdkABsHrNp8gbDc0IRXAcV5SGg2HRmCCQ28+EwKCz8GAmFxTFYZLG/80sEWywCHdbmIidWKzCyqB0V9GisTIwExPaMdp0xKFv7NMctIhBFKkGd2x9MFi9aZpcIOPERbGmRFYqImEVFfA1DQAsLiaCkvcOW10T4e5X7lGBlI/9Ysdl9xWM1yaBHhsWgT1mQ91odq83YwcT+wbAtKewoYGgRBgKvjk1U4eA0qWfp/TCUHdS1p7H2lGN0fdk3288gjBlQjXPiMGgqA8WTHwJGbR2dCXzkHg5FTYvECGwMELXNQTvEDweiHkWz+PgxAorasjc+JPJIRu1QnUXHROiXeMQu6o0M1C7N/BOjQ6np1qUkrog8V8aHqP1AU4+KVb6kRTfPHdcqAui5WkbdfdgxSSxrozxbafq1XpT2B1XN6uvOOGsgBoGrvW1lis+RLNYBslI4nvlRQFYIkzIrF+ehCh/DB73RINacdhf435XNoSFWfZQwRv80OsSqXXcNhbBqH4YDWO2fr7oR1mGPLKxelsoivoKfGAVrhaAQq1IR4xIjwK3T2u08oV3PDwe3aqYbFm01bkRHhFsdl5ButJXiueJxvfyW4ABj3PMRvDgnDou2tliiEic75zkQbk3j9rxXrXOhVhdqdaHWXzHUagPG7Ie12iDtDbbaIHTRVvfPXn82uLUX3c/1d6/tdPXrQls7x4AU+PX9T0T+D1BLAwQUAAIACADbpPRILoBvDoQrAABkawAAFwAAAHVuaXZlcnNhbC91bml2ZXJzYWwucG5n7X0JNJTt/3cKSQp5yBRGiZ6SMCpkj6gseZJ9N0QJTVPWGRPKkskoT0YRLY8k65T1sYzCDNFMWuxZZpIsYxoyY5nlnWlV8fu/57zvOe/vvEfnxHHPfV/X9/p+vvt13d9JsLYyWye8SXjFihXrDh8yObZiBT9oxYqVV4QEuVdeDpn/y/3FBz1mdmBFIUFmhPsHv6+RpdGKFRjUWqanAPfvNWcOOUJXrFhfz/vPhw964L1ixanZwyZGx0PdKG8D8mAdjgYfq5XcL6gafkgR3tSw/ZrvVtrV2Ieh6S+l/u7c+se9RuEtkqV+Cg6X24T6/vG6s+myYvce0e5uJ2hMWYJlfmv/2Ed3iG/ICbrLfP4Y80TBlPaZQ5G+7X0a8zeJ2h2O/aUnCMZxjfj0oNqwmVF7bPjMJBoLm5q9pAp7krNJrW7FKpGFP+pubfKrNPH+46rtLgO5U5yZDgSrQwdufWDDFvGfb+T+cPGSByXSIRLe1fRu/wMiI5t+v6Mgqmk3iXynvC987BTwnWIuUv2ljqC0xwW+BT8m4qKa1OQud6SHPqXiJSbC6LoaP4+CPC0PQsa5wWgHjWILjH+dQ+3MtODW+lC/d9twYPQ20K8fYkWEQNsC7bMqZu+cw0b+GVar1//T54QL8sbJW5p+Jknaw0N6VbSIQ9yTndevP/tlTCEQPyBa5NdVxKrLN104L51/zb5Z+Wc+/DbB7dd16NpP2fX+RTXBM/RyLPzjnZU7b6+kPZaPVGogxuo9+Vve+FW3gK/oPvwhK8DXB6PmfQey2CNZ64NqplNvpAs/uCAMOypA8jVmIpvogkax8gpXlBJbZ+YZaxOHe6GEr9M/r0Mw8Yi02twLwg/qmoUbiPGniWLeQqCXfo+akIxEke9sQKxLw36+yU7gkd4BLr1i3gvWYH3Cw38lOVjSmk9SzNvvgI/ln4ktM/NVk6RKRu9XsAw1PC7f5y3DWbKJLqID4gdGiy5gzzOR05YevYW8G6JFLB/kr/GBAIIUY7/zpO4PS4HjhgJlO5MpksHeQvr8wAU8/BvQebOuwpV3Az/gprWjxDMSqE9Y5IfQBuT49c/gNNerVn98+tyXyZkkO/fPtT/vcA8fyX7sjurp0U5iaRJeTfjCgS0S5eCejnaO/vQ0lAGfYAc66+Dz6v7kEi28CNHjtw7BR22y9usyP9bHMaqH9ahzsMnm7f3aPvz8kPn5PkZtyNvnc2OQ+TndFgR+Jicrcu6EBZPx2kzn/ts+Nmv8MbF2LNmGnKQXC2WUlwcn2US17ZRvenHx2U1rKTTNzuPHXHSLB1sb4g8j+AHqbUFZKp1+T55kG5kig4ZD3101CySwGiSOVk+VdkpC0uUV5OzHRx1Wy4whVIuyWQiXGFHJCuoSC/De7ie+s6SONDuchegYpFGFtmxFxqPMY5BDh7snkOcvnOEN9+psTlOuLKDLSbpoJSN7AUACPwCS1xH3r1J3csDo11Ie+FEjIM3m5g9jkPS07nnXDGFQUo29aZk+Lq8OuSQhrgG+DXNw1e6wVJ2dhT5mpj07XspB3+uBHk2ruwmcyOeqicRO/wOOLjjnKM/vytJk9a+pCIi0CYhg0tLRNSXWCmwESw4Q7O29VxrhvoS0NFk1OIkVR656rnW0+s6JCA6SnmNfNJitSOvsjogoQd+QWQt6VKrmJjBhvoQ8ZSZ0Tqom7kKhsHserd/d3aJF0tPoNtscMn403a66y7eqvyy9IR0+EdYuC81SXkJiNbQTre9SqkM/tZmJius3IHqyvF1jpVTS/Pjwk/14dsmIXXLbgfghRHnfvFfYFQpErucqZKI3YvSdtGTaEhh4UE2U3fY/ElF0shZ3d0fkhxwwSTuzqyGeTCL+gwtDex6Csbp8s2pm5zBEeo5tTwCF3cFJKsKzMjeFcEcee6clmXZnZZebp1nsgPHHJz8slOGNKICSY6GRwPHbZYvPfDt4jjzO1V2N4/I9yuNNYjAh/QX2708NtfptLXu5Jum1nWHynTXX997ZtZtcUPeDH6+tEBlc/fWIFfaOuCQLiBZ9snqBkfQRPJHmXSkoaR3VLSwE2nPnkdLfjT7VktLfBSiqewT1OO+CcKt11OmiYgXjj1tmFtrT1jqRlF0dt1futHbmM4pVOt5+8VEFsnxl/Q/7pcOCcK1XFGAJgUnzvDa0iWtdTikvrpyncgwIXNulZizwqOZpksiTuIGYH7Y/CrRKw+KRS4zwA8OAxeXJkPIJ32VrKHDigWGZfefVLTNisJ+Na+zhVH+ubX1QsLgSPLjF1qri2maRJXSrVa357DouOqU/rHOostqPFZa+Avra8/0/Az8jnV3NovfEdbgjWB+7/Ytk2ZR+9nNu8KF2I2qmL4lKm3EzYFxdFBgtzbBZBoLDqN8cVA0JHSsoP4WOuMUVpIGo4/K15eQI3doOAcAmS8d7zUqeOGefHyzT8h3ofacY7DnDZWsadqVz/1iXvpdZrLXJn08XLp3PCMdMOW7/gOu1uKwD+VgqpUcDgqYv/VC5lgvyYP/Lw8G8UaJFuH52IfKe3GDgfdY//x6Q7HzIhe7VpvsnA7KnAsujv4tea5BhMmZvI7RKuNWdK5vcUGAB6+vUBPkBU0ePud4RPm3L5d3Jda9K8otbsU9J2nSZr361LpVLY/sfRMrOM28lZwghtdDQwUsb1yMmtyMmCcO++lM36hNVa0NpqzZ68wKTBdwTAQ/sjkYWwSn+cfQwWutDDw/d2LRPs9ZRjjs/ZnFms+JQCCY5bnsWbPLDMJA9CHQ7l8uF3z/tful1QtVb4fXfyFTDRj2UV1gZg2X1YGtuuDSaKCsdp/U7aEeKAdUHE/EbONN3eKJRiyfN73RBTECzIuwPbSSA7U176b1QYoBb4a/xDze2sjUy5ZdSv+oU2eCtrGSH0SAVGrhFzg6lyzfGCbcei6Kzzu184CAo69wP/UKSzyUftqQUETOc9nWUMpHjAgBaOKvzKoYdX6TqXgWUyE9Lbhye28vCPOwNTOTs3g6GOCOD8OU93fMC+cSNnKT5yKHr9n3aw+3vAlPXFI2lPV551ID1yVIrZGLomCfzmitgEXi5k2AUFJSsaf02EgVC+71A7U8vSwONjOfjA6ZogPJyDKVMKyjfBG+ye+VloX1eL6W49rb8zWhngjhQXYnwZqKoRp2UYeNifx64U6xfdTB0jHwN8h+YTKiCoZDnb4vz1c/pKXvBIrSPjJc5YPcoHogvS9z69PJMSAQxUch8a4Pfk4O9iIx7FOGEnlQdk+4j0+3bXnAFpECyYtvteHxks9YikrYzBqkVEpFrdnE9RuEupcJhIslPB9RetS1VVccRizWVwcJ2HGFycrEvXvR9gFb2KBBCRtzPVbQn5OPPY5W516Z6zc2dPELHfdxaRteA9hR43kyVTJ21d9DFZ4K/sqwTZC3ubXLozHhRTAkaXmJLom9IBlNjxMtL0dcbvPNrjmdfUsA8q86oa5yxSSnV0o/+ewify/hY0W8Dtjc4JgAKoleK0JJc7y0iMJJGphFByOlKhTQ/hKcnC5QspOi04uyuUL+gdsDwaeolzHolL4v5eHnFp5eD+6bdg+PxFTDAs0MSDihbASeB7kLkiRq4XnSiEPVpGAxXAdXR5BrqdjVLf+VbIVWSMt8nivw8kQSBbn9wa6ifzs7uCJeGefeSZtt5jasqp+Mx4udKbN/NBFngnKwxInu7ye61AL+16t2zXtfKRbS7Z1MlqkLzxzStkNDdqEQaRTUr7Uhe3d7j8hY4xrG1uwgshksaL7IWAi2wn9I4w4PJ4il5Uid22V9E68i3SxT7eIihdiQF4U1viw2awnB4jMGb7gOxwRYWE1zHz8EybfJoWu06e0gZY0UH/TCwVkiSOftIw16LM3qx87ZRZ7r7wErszakKGYmGZwCBGcIaX9baItzCVN6VCSaqfxWL04AHQqCJjj9evnlYN20nHwxUqUcOWeUM3ZP63ZQYJkNqUqxRFgLhx29fAuQcQFaIGsXe32vxqvvI8NtAgbhvq0nrvyB/D3+8Tfu4x7jwb5kSL0mSjlg52pZniOJ5+sWFSL7pg/q6c+slpasWt7i4zAvhn3a+uLdyCU3iMzJFnbwNfVDXKSm22ErU6fyv79lHyfFMvlP9HhXlXVNFxaFJeviv9xX7DPRu+1Da4aZTTcNt1nt/mMDNz85kS8Z/8VSYaag3fN64axWyI39hEjhwbNWwkmoQlkUfTO9nvt9i5w9/yLcKuunzYxu9O6972gsuCHqMpSteHvQSNec6s8s7z5xU68Z1Xb3Dt75txePiK+VHGr6n0HFRyjeVw/7k+l97p6hxov+vqs3138q3NMMceDcc/xH+YJNsxYgxw1FfyZP75+dh/lwkjHAZqW6uP8YnWXF3QRT2BviD+QtGWDwMu05I193FjbOUHy4eyFTcrbwWd/czMxePZBYlYWEg+F9AQkHly8/FlCkDzlR9EIceBIyctkdMf4QaMKD6by5EPVnXwDgLO4pnBMNQQfDF412CpYdb2ND1ejBKL5iXIfAkJWXTVwHbsmgMSrB0ywwf3ZHScXh70dMdg70vDWFFa0EXJZ8KL1QwtTOBk16asc2FdeRI6XjqeZ6Smrx6tBK8IJ7jRkaN2+iRFl56xMxhNfnfDNLTC/L12+ySn3AZWL/prqcjHDP3I2gSE6TzA6hwaoSo/nBh1Bky+9JmbtymcfEnJfP0CEqmjeYVycEIjjG+mWG49Oq+es0wSa6+Ge9RyVOz8/wxHz8AGitevuYGP4ARpBmLThVSvyj9i8JuaXKIk+OaAtzc8IF9nyL/jLhAO3Z+YQGm4vWXIktF1pPGObh1dYnJSgOLlYiTMRoE1e8Fo7oMQf4vPr7e3Pyi9IFfDdMXW/E13rD1IdhKEvOGr3+9AfTtWeNfayNqSL7vl3nmpMDiWFD+ddnvLsVq1YLnfrH8F75f/mwKba9r29vqFmXaf0t+pb/RtGjk+PXy57ARdLgGYxf8XUa11y147ldf+v3yi5LYk052tu9dbGnV4W5fK03ynxn+feKFJqt+AT082/9s2zTOqeu7br3f84OJi5jtb/TwomRH2xtQ28ap0TCfrzcsYOIiFvvbZZ4bU055vdnf54fDeXVhwXPRy6Aug/p/BKopUZ6cm5O5v8HXAlmuz02TOLPFbNhE5XBgUmJRkCy2lqUAnD00mlZRJAr/YOxLVYXqUWi69E4wNSMkjKnKJqnKkTRwFO2gMrku2nCklDeCbfC3Xt2M9mbk8JupZz+yfk8eBz5IesMmU7KqBz/lIOZyNgoIq+97Gjfku1bq0R2Tnr+Sb1SbObycGH7Naix1Cdej1KLxu+oTh1jc0d9305GSi8QUPNaE8wM4MyhO6Mwz+9qz8Ry3/TTRiBylXoqMOH/DxKX+uYL+f9fIdgfGSfE3YHvWx9lsOYJMgDaoQzKDs8Y87sD1JjQmlA9cPz8g5u7/xLyKOrS3AROAbt7/D9dh2a/PYo37BgX75BOrZKq2X/wAQfKwv3vSdtsc4WR2/HctaOEB2KbQ5KezA6SzLonS5DdouFbbKxrIZwgzNRTbUsdL6CX4G8yNSRyyP4RDgY0dhl9creKRUOwzO3m9TOLeW/dexFoZUoWP1gYdKxKbNFPB0bKvmhhqOUKqOO8hjlLH4bVJ+qnnL+OlGF21UhzErm0j4nYZOnG/KYfQZ1xR8uTOlp1lSn2eQSw5gIq0gyCAxgnwAhoZWjB7Knt2X4GqqiR8vHOr/JIcBa7VbmR6cU0LYybe8C5lfcIFT7hzb20twecQhskBc+/DSwApNRokl7H5rofgoh4BrhCLWbacanbIU8xUJW78Csnxz3DIeSdDTm2oFQGlBjEBUaYXV4tbNXSgnzzNRT9saDnspdkwmS2bE4306RQDpxo1YKjXwUFHbq4BbT2kTYeMtEDDL0mrCO2fnpKff4xPhwsfvLj1pwoJbwZTYVCqBEOIb+ttP09cJaM3nuzVYTz+Id6QfDxZfEvzJHxPuxFO8YnRvqbOqY1Ou8NkutSDvf32+FxRSr8ICBpaEBlk8DTkHqjJL+h02Olj8N2hWqUKCtGxQqrdsyQfJXGrElmBMaz+S7d/254mhCYcHn+vJeldgi4sQYeXMArjaRT4vu4Wl1RqOaa6VgiUVJPryy+F71NQkDsaAYNMzDjE7ugy9KKG/mb4xHg6i8w0Mh1PcqjtVYiOsdFZT6CY+JU30ijPtcHRchIsIbFuM6T/kwP861oQ5Wvgupl08TtG3FH76H2AFvwGdxRKenOUyWYgQ4LRpp+K8gfImQi1HUj00ds6EF+Ep7QU4cF+HSUwWMSqhBo8L3/dcjP1DSBP4wczvyg/mLqtG4LKZNqUhNhuXpxQbiASIyo+sTNfK8SAZ4Ti7/sI4BaU+77Zrpk8xQMiW/6Trf05LvvfNtHLjy0/tvzY/z+PdW72rmbUUPVmMh4LGjDrDWDxCQXEedsYqMHaR3cYvEoD+uHCPfG6bF42KBcxrp7iKBEuOBEVxSswHBqIOzygGnAGN+sT/yOQqqtsbrE5quezIUJUCRPs1lt0ayM+k8q7/9eQzJObF3I9vJs2N6q4pvwhrccQhsIz/v3i33+P7aIeP0ZzamjK7rPPBrkhUfwtQPAJNbU7Xyr6BahW4t/SY3qgi1sPiP9P28Cl/5e2gS/suMnbFj9tu/g2RfHeKEgV74ZF03o+mz287e3Oh0ts0fivhI7TscwWrO5MRpVghIvWib4l6gN6NkVC6m7waduslPaBG76ZXfVP1SXsl6DJd0KxKU2nQdx7fLYwbV560d2rYt85Ra7ojEPIaZAldxtLN3ABpVdAWiuW2ASKuG/H81xymkmA8iX2gfRslLkeD4zajEcusZFW7HtqmZRlUpZJ+e8gpfu5Zi3tSv1jon5E6NxITpA+78CLpRPRgMMcpOGBBtVUOLVqlndiRROVKyeG0pnSSiWTK2w6ZDs0J80WN3TEd0d4BbeqMN65k2jkRrfQQaWmCm8S+8M9VN9FQYgFDMcxK6bJG5AgLpOdPWCXJJTY5+M2bXGcTEb1sJFbewHVedGN4PEbgzynY66pfgNBStjed/CkP0lOR8vLghkyixER3/qH3xZ8eI6xTMhoGX16qFLB5SS+hBPEqKrOghqZ6saWkf8RkGqhib/bRX2slyRdlY+fxBQVIYgMsqtMyhKcXMPjJKEyYQ1LsWqTl5kpMhGdlm/gNQms0iXRhURTq/Z2B4hnNgSIGjA/PreKF1pP4vR0kGeOwkdtNHOS5LdMqOLwhaiKAngDnJshAyFMDF4uyri3Xc6ciVi7rXtmJkg3diYeQmGTap2SxT0PMRERSIhFBDKidiN1dClzvnUbVwIyzkpITKdVuE/KAcT1S9YgLCbIFVL8JtKPRDan6miR0ipq4CZiGxgbB+smx1Q6/Yxwkz5AFQcHqpK25FOTzmJYl7lMx9MUsBGOSxFKQY58lvFsbj8DZtDXqL6EbKbIc2WTnJa+bwd2W4NWMGw8Pv7CnRqiKZMz97jm73sCcmPo7Hxs38rEaXPXbmyP+cHuMKuakm0HEoXku5OuSKXtwpfLAvCENi5PZKoK9frjQsKQi9bYOzUAPLa3B3p59bsFQhJypRHjV/R6WtTb+eor67ZGx5SleM2CrgsBSeqlsoAWaInHlmCnXZwjzYpBdACYBCnT1HSlNsW/VYDMY+ada5nvru13bUlbvN6fmXCNm25hzr1y4yaEhhExLWUaWwMTrb1YbQdip81NnKQfRSYc4f+DUkYHoeimNyjcXNg9iBoB2d3kx3hFeMOWGZ+j4SpTB02Q/h0R49mKNAfnBxs6KkSsSJ3BCPG7+cYovf6UN/glXL0Ej6XgESWlT+o33BG4NCFhqxqab0/lC7dT4hLMoZZjTqFtfQbgMGf+tZSKoaTLQx1kGAWu3o7ynKXSr6VpuWf4h9UG34JkCsl0w3E0WmmoRQCMWa6Hk0pumDmvteEJYU43olaUOrnU6puTeavHXwHjljg78pMxWeKQ2w2nNVy1jOjVOtG7ZEzzw64tsfGSmXudSwqEYDmfqDimnlNbi78NnljiRIkH8dyhz0bGkS2ZbMPpZ/OPyEGTwoqXJFCOR6C/Zs4BLgcFABG1PYXkpZTrJk+5dr3VnX2XEie0o9sKKeWQMRcuM5/L1ekTMJg+e4a8WlWna+pWaAh+8c0ZusUlXjkCqgOyojz1c0eMZKMDo1FSbg1YYOTMoN4fslCzpczyeyOeWQ6IRvJOAn5sUkDJkLAUKOD0uPpIWrfwUtMheNP1CAJo1675JItzOFeCYGBRM3yv0VLH07R5qEPS5cldvll6urQGCWoGiWeCLR9saeqcehuqueTKYnhTcY3G3HN9cCtGk+/KAKnNDFgTlkIUUiNV+BRj8P+AlzoF9ZXQ0vTQekLoFEFoRyoi6t1rrrWcaVEU925Yvw7Y4bqUcIyk/HfJ6TIpy6Qsk7JMyv82KXlCIBjBOQbLmcf2/4eEXo3W25Kde0H43BLHDz7sIUI2SVpHJSwR+6eFTgy9PG4osN928bOU524Oa10RflDXsMRaLHQZZ0/uvL3y1hLHzPc/h2aYChz3IC3hjJQyIyr3cOmzWsLD3XqvbXVv5U41yBInYSWINS43hR8Y5izBSKspmZy/+CTTKpZIoBKG3XZbChy/bbPESdqcsKRXDy4IW7gsIRANUFX0/ZU7X+QucZT1lS7+JJe9SoVLlHlIlWhzGz7JD8cXz95enMwk7+Gydxn+ZfiX4V+Gfxn+ZfiX4V+Gfxn+ZfiX4V+Gfxn+ZfiX4V+Gfxn+ZfiX4V+Gfxn+ZfiX4V+Gfxn+ZfiX4V+Gfxn+ZfiX4V+Gfxn+Zfj/C+CvZVGCjuqyPo9RXmDIRPKk4CS/4x6cs+OClilf+5WGYOff9hDOyxRxBcLzS+vRik/Dhzf7coH93H00FPvh++CMnjpeX7LQqeea2zNiK7dxuVAjGZ+1hvbY8yiC9x5c8JOumOfqjPmN0kTscNbCVqrh0r/1C/jeNIBvTM0hYlsIYQvfiZ/ar+L2/dbH5Hs7hlXtnsVHLPFWlnqITIOFH37wNPy1R8D3RgGC+fUelKu92nH8aT8P2PM/NIzdK6uzd5oZxl744e2433q//ej4ULw+ptTs7LDMBo+fBzy96teOC9/aLuh+cudMu6/OOvVr994VqxR4vDvL77gU78wOCeqZrtn302PW/v+ZDddPtd+/OZpX+9Nn0f95Recver8A/+3xcyffUsHfXn78/uJk3X4Ru9wTAQ9za0dbflvQosLgYZ9MmxsrAuqzRo4C9efaUHL6H6NEZeQixjF580i8JEpVzle3T/yYIuqvueaFzzLe1J3NDLsCbTUH2rQak6dQ7A+oY9C2CrbWfVnECMuVXDFaGbq/aWauAxs5c8l95lLe2t0EvTBaKBnS3wEUKnTW8F6Ih/++j5Mtqu6UrbMB0dFpibjSgDf6OOQ+Yu0/uzFPBq6N9T8kztHPJdMSjsK8Hojdk9SUCynTQiM577YbhMUTzXHscSJ7fLDFnT3JQLLSsbPp9UFMXFAvLJJJBmI/uKB7s9R7no9e2ugWmkPPmm317bOdH5raQLZ6o5H5mM6ET6X3wzoqxqfCnx1CzXeG7wIyB1aLDhdOlWWGU991V409I3eyaysoUEro3hPf3910OFfbfouNtmgvxzEJVCbhvYwq7vQt39c95EpKDUZe1ht5c0MjmQDTcAXtU0L3M+D9IRoJNd5MBZTupB55K39CEf4fbX3EwOrIgfdYdAYxrUcz/gGcX/qvqSxmc1b1LOeBP/8GSmV8T+SHuMgP3kKS+MY0rX240mFFFxOtFyuvznAKhsfTrtI7A6HAYTlzF38XY4fCR/Y1KWMvXe3l8BSsb5lIleuV791L5KVuZIaSEk5up6nAOh82P9jSmI3SySRnBs0mrwftht/u0Apce/Q9PW2m8Z+97IjDyeI66kmW3mCBSO2w03nvb+C9xmtPtK28bIftvCI2eJBZZcnsCRB3aoRKcpI+5ur5qgidJD817rkj8aTubByO13ASuM64G5ODHK9BVcSWrfrQC07wD8zMi0ZWdTafby5URoH7GZez1EdxX0XKVpCkt64IMtE5rx7wpojBlaFZUmXfw/rs8rWg4FqNgJ5oxMmPYhKD0+Ybk/QOB3v3uqb4qXY46IuqD6IQRavupw2Uv90gfqi0eOvThCHac2N+obG3kgHDz3ODCDam9D6zXnett+G7VMY7w2FotrX2vondwWddH3GxraiiFvWEQvKHE752ifaU79MZ3LS9VxJ1suVcI9ytR1sVjk0ucGqkRCNvGZkqT2QbmeaHFvUbeLL4G99VFsy5T74DQKuAH/GZVVLe+dunW+TJDh8x9DOnmXbWZ54dirCIoJJf4h9NzwSSKYWR8YF6pihycL+G8/T5qjnQ9/eRST6CGlhV3ByDUPBv7xtqruhcJElRybm04l2wEU5WAIDvm7+tZyR+poFyAFnFeoIIMMLtUIhGtnCqp9pFa6rmntQMQ2SsYEw2lcOeuH65AD9Ir2LduNc3+vzLDBxA2uxzFRSLUDnd288dv+OMAW37ifJRzPkqefL6aGTo4eZcRlu8mEKfP/maZnRvOOhtpn8SbTLZJ7QEhkLOzE0Wte3qVwA7DofueDGp2lbCaIovKmX0+JGJNWY4bYXyGpQ5sCWm7yqtCjtfFacKG1wbh3YLHykOmayd1jtjb1DB0E0Ca+P69rvM3T/mjHpFqczaMZrt9rVJ24mB2eGs/hprqD2WOF2bpbK5hkrtJjJmiQi2nSdu1VpQO7ZEdS18oqxHd4tzKL03stncnMBybElTM0tuY586zGR0Zvm9neqUgbJXn3yt/fQSPXJ7C5puEi9ONOe3VDl96glu8rk+Gt8Qlup5kF+sBdzOvTDbBXq5Et0K39U/PnUNP3k7GslzCwYwir97REc5K4vVlUU5Fej8nsFkak07kPiy9vdn4jHsyvJywRZ8ybRWb2SXqvPoP1Zf1vBJw5pl/47OrA3ZiD8N+DcRf8aSARlxl9W11TTCqYR4N5icrzyLyH+R4wZ64XZsQ7mqQTmhfNpygN6CeGFaQM7eTOuKTrTDCol2B2Be3YXDZ09kqbzzI6cSXdfKksqEtAisg8kFaLlGcEufWcRjYmgvWjcV6vkswPLW3B2AQZ1bBKU05P1HGgcf7K071aqhSfaKe1qpOd4bnnED2AcxoDlYCUi9McLxWq/FJ2+fSntc1Nj7EN2jynG8a3eq8YuU+AgGTuXYge/4sgBV4T1UQ9r8+CR9RnZSEzGliR0OeQgeTihqpN6kyOCDcbhKLxem5rxOdypqfNYLpptagRvCUNRx5xs6yPutXIN65aYTe9DnkUX4MPIYTYeWS2a039Xr66l2j5UnpxrhpA6Vu9NXWd56X/gqF9iq8me89UDv+ouhzc2TZGjWfG/bYXbqPfPNJnsuCG3oxofjHZhVO5vi/f2BNOnAKbRd2eggvRJL1cVmun9xIhpi1CtnRqhgPO5W+FHMvhuo/kEreAM1hZKRg2ug3le/z5KrYOvlU7YGbjF671SWmdha2d6BEbEjhYzO+Lk7s2vh49dFMWekgC39Ogqv41F2qJSDb2dk2df8u+cjP/csKXBLL5leNxK8bo+IzPwWqZEz8/HN85XAczmRoYX1KJWgiAmwrEMJwp4foDLr3q606X2fGjhPLpDB+uY8Q3wGEt2ZpIIDyLLk10odAR11Z5++jUYOUePF95fI1qlccJCDjjPqy4pLeilieJwZMzC4mV+vyiaYqN1DbYLAKTM2RrjKqXIw6V8ygyD1Ln9Vul3/ELR4GFKEWrPZMY7XgGWTpdQN2qZ3GOCZAPRB5oCe5l9BCR/Pog8wi/VSLwY5VlkmY9arha8GjFESryaZSVQ+N7fgsjK4P/1bI3t7wXDm9WtgPpMeRXHssOxaEGkMwWvPV+gq7Gxk2pNdLKKylcuemiBcre2wXlTdWUzRJc2IaGQF1Q5fFkPuDBx5KK9w+vQbX3gVN7y5appy8ES1YFigv8eeVKhBBVq1tPPIk/J8V2gyZBxzUKLm+bz36Tf1lFrNr65qoFBk/MaDItRJ7Frcxf36zobiaw1a5BWUyBS4bDu4m5AE1olEpzDKEu+xdrcrzdnq+DBe5wiAaJ13BSksPdKYs6qKI/Wh36ClTFXvIAbmYmtk2mvWfkeebJFMU+VMqn7u1yvYMKlRK1XukxhQbQpxX5exFlTG3m8WMXUndTejb02bXE8uuiijO+Gvaa2ymw7v995gvEkfoz9O/eIhxjSKp3UIiuVZc/CCmr980v1U+y30lWYwEqGzOsczttfKpcwODZ8tP7jWkISl+Cg6q8bph6xzVlKtZIOfWOmyg99CbuUEe+cXna9Jq4BxrS46SQjE5mweUtmyO+vvvS/0jo5iwGUfS3oU/hHKR+nPfRg0Bs69GKwHsj9W6fdz2AxgJBOPYJ5AGpLnIg+5zeluDgkhvg0I9i4BO2vkCouZCoHuhslF5Dbnum5G9t+ClNr5f+1/uHmmbrV+8ViNYvtUQyf8BZcGTnjTXLZiwDFsZklQTcm2CeisUhqX5DHs+NUbOYGzTRn+lWIdB+LKEitr9njXKIDHmC1ouBm8HbHOp4bsMwa70VOPs4NXl3iTs7cV1c6NDuZEjuasF7fjf22TBZzvxAfiGjq1lJxDyXur5r0HOkUf0Y3pr9tLp9UDdPorNR26H45UAh84G+EeeZaoJOQQQtLxkNGMlpBBt1gApWZPoERfoJ5b+XxY41f9Kd/7sRdKPL8GRKhpe4dhNPlhjQs5p5oVgxwqe7sgI9T8kNn5QVCy48QDLfrLa1Ds6nLNm6ibu1ZlTHs5vklCFl+dHspWzPNQCHZnthKZrV1iYEDgNwJjPhNIGHJ/3xke1jy5zgCVXU9hOu+t2QNwq0X61KzyZh1L0eN7mo0C6wU6PhbSIPVTXLO5Pq0gvPItcce3hOjkwD0g60PBU2TBrT9yuH7JufhU1R9WNSXesoElt6TVI8fgb8sisT0Pye20nGAtVeDUZMj76STktLm5k594EcgvSK3fLfJVYUTNBQdx74sJBd0yVa7JGCGQW+jgpXQ0MqMnATJeBmS1AfWYNCCHNsjrOw1bbxdjMBNjUBG25irx1d74bcFEUfSQek6kmqrNhI2nKYxY2jw3SXWm3qjw3WTCvK2/ccPxmgafMfXd9UgbVWLVns5KytRoKLb3azRiiKsbK8LWzhOf4ama6rP6G/9soBaon2ChD3p59fWtKLk13NkQKevd0FB7paX6qOM0NZfCxI+Kq6qf3HIQmRh+69/2B/bM9XLlRRvX9oSlquacnK4JePBKDjG+dY0EwDggXx4s7t2QHoqL8Mqvvxx6ljNXxJl7/7iGNnC2tYj5rEgmcgQdeThe3SG+LXr7Flxw8uPhuBZFI9MIR5P0ZLPRnj7P/ewet7yOwP5wV1I7uVd4TXs5XrTDpmc98HiyOApSA373Gtz1MK6HNfnd8AZ8MbzBPt6IrKpUmvP52lR8GBpFnsriMAvFFE7N1nEj010vsvNSDGgSBpApnHpL8tZrudNWiTPdZy1Ox81eBc6K896l6r4l62wQWh5owGDJjQRHUEi5jNz4W+JjmtB/8/6JIBIf9rwGj7HbB4/mdWWGn9azKp8fSv2a6uwUgc29yqoN8cTZyZZHrs6g0I/CSBJVxlzPMspSlwt7d5XadQUyOrR1zHUzD84/P+fjVtU3JtpF+zpnxfgGJ7OV1I1QiHKDsNLzSRUsp00mb8hakl6dVwfRrSrQQN+Lnw1otwjvhVbGztbOhxxF7BgBpMQ+0tyH/lv3IzpVN36751qUPDmyFh/H/asCnfqJrV08rdc3z7a6FfQ3HjOt9XYC7fatbT7o43QRgmVHRUPssR3T/2YV7Kf/myVOmOKma0G7DQPftJibSyk34d2cNhQddKc+c8AejUWnImUvCIFGY5CdkL9YxnsnwGOrM/GDaIyKwlcCL0RVcX31VWuWDqk0A9HyplSXMIqnMaeIQWxCra2yqor2ZI49qqZr2J3Z6F4tcaKBU+RutyGIDkDEvnFXAWi8EPN+vRpA21QxCryMriYQuCG8u8Xuk4a40G+1pYHdkQZ5bL1P16aCHLHvZO6hKt8xpgv2UyJPNrvm+9npGqHz2yPpj7NqwlAx41nuLAxwHlNPZfVR14AEubEuN37FptPhKuECewxYrwzgY69Lwsc8YAg8/DRrYEqL+ajEp4GC/OouGYJecRGNMh+dCADqGszQTpxLC7kgVIYmE/RGHhrBta73lE6g7xsYcKYMEKGc+X4EJE0cTE6zaLtSMw9MOsUe8JcrupTndwxCaB0b101aHfSEcW/4W3acKvhwY/pOpfc3oG6gjbLnM+GHZXe7nmtluhxaDVDY2vLHRJ47a3RLnzIZjZhFE2MBP2yuzTkwa+DnCg+baLhr35V/5zm93uyXlR/ip8bNjZGtd8nZ/RIj8gpWLqV3ww5veQR+lFcKgYtbwGbqgfoNqXMz1LlsJSzdHxs8dfZihWX8HT7XuecnZJQXVBIy9qm91J26FnYyeHd4f5HBVA1Guamp90kTOCtiorJ+tcHME2OmY/uQL0wlcPNst26w5d+/VH5MVkUj37jvBtAOf0pjffT8uTBUofq56KFjvlRlqg99ru38kZeAn2o8rwTl5gghteCtyq2/FpouROVpigFwxrxG028MrA//veca369fRrS1PvQDgj2M4Acc0/z1M+mK8FVXPXXPzfSLVoH+cbpm+esNhV2G3htpEAnvBjw3EUa4wyfPPheY7oTV//K1TGrWYN73P9GsksXdZyZCsBG872fg31Qmof7bl0qt4lJ80FuyBcVZzaB0VSg9xKSt4P47fNDKpPCAR/T/AlBLAwQUAAIACADbpPRIuOq3cEkAAABqAAAAGwAAAHVuaXZlcnNhbC91bml2ZXJzYWwucG5nLnhtbLOxr8jNUShLLSrOzM+zVTLUM1Cyt+PlsikoSi3LTC1XqACKGekZQICSQiUqtzwzpSTDVsncHEksIzUzPaPEVsnU3BIuqA80EgBQSwECAAAUAAIACADapPRIFQ6tKGQEAAAHEQAAHQAAAAAAAAABAAAAAAAAAAAAdW5pdmVyc2FsL2NvbW1vbl9tZXNzYWdlcy5sbmdQSwECAAAUAAIACADapPRI4pBfM/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
  <p:tag name="ISPRING_SCORM_ENDPOINT" val="&lt;endpoint&gt;&lt;enable&gt;0&lt;/enable&gt;&lt;lrs&gt;http://&lt;/lrs&gt;&lt;auth&gt;0&lt;/auth&gt;&lt;login&gt;&lt;/login&gt;&lt;password&gt;&lt;/password&gt;&lt;key&gt;&lt;/key&gt;&lt;name&gt;&lt;/name&gt;&lt;email&gt;&lt;/email&gt;&lt;/endpoint&gt;&#10;"/>
  <p:tag name="ISPRING_PRESENTATION_TITLE" val="商务风商业活动策划方案书PPT模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lgims53">
      <a:majorFont>
        <a:latin typeface="字魂105号-简雅黑" panose="020F0302020204030204"/>
        <a:ea typeface="字魂105号-简雅黑"/>
        <a:cs typeface=""/>
      </a:majorFont>
      <a:minorFont>
        <a:latin typeface="字魂105号-简雅黑" panose="020F0502020204030204"/>
        <a:ea typeface="字魂105号-简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470</TotalTime>
  <Words>1536</Words>
  <Application>Microsoft Office PowerPoint</Application>
  <PresentationFormat>宽屏</PresentationFormat>
  <Paragraphs>146</Paragraphs>
  <Slides>20</Slides>
  <Notes>20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20</vt:i4>
      </vt:variant>
    </vt:vector>
  </HeadingPairs>
  <TitlesOfParts>
    <vt:vector size="25" baseType="lpstr">
      <vt:lpstr>字魂105号-简雅黑</vt:lpstr>
      <vt:lpstr>等线</vt:lpstr>
      <vt:lpstr>-apple-system</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商务风商业活动策划方案书PPT模板</dc:title>
  <dc:creator>QQ158698815</dc:creator>
  <cp:keywords>QQ158698815</cp:keywords>
  <cp:lastModifiedBy>1923299134@qq.com</cp:lastModifiedBy>
  <cp:revision>107</cp:revision>
  <dcterms:created xsi:type="dcterms:W3CDTF">2016-06-29T05:42:32Z</dcterms:created>
  <dcterms:modified xsi:type="dcterms:W3CDTF">2023-12-11T15:39:27Z</dcterms:modified>
</cp:coreProperties>
</file>

<file path=docProps/thumbnail.jpeg>
</file>